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58" r:id="rId3"/>
    <p:sldId id="267" r:id="rId4"/>
    <p:sldId id="266" r:id="rId5"/>
    <p:sldId id="268" r:id="rId6"/>
    <p:sldId id="263" r:id="rId7"/>
    <p:sldId id="264" r:id="rId8"/>
    <p:sldId id="262" r:id="rId9"/>
    <p:sldId id="261" r:id="rId10"/>
    <p:sldId id="265" r:id="rId11"/>
  </p:sldIdLst>
  <p:sldSz cx="9144000" cy="6858000" type="screen4x3"/>
  <p:notesSz cx="6669088" cy="99187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71" autoAdjust="0"/>
  </p:normalViewPr>
  <p:slideViewPr>
    <p:cSldViewPr>
      <p:cViewPr varScale="1">
        <p:scale>
          <a:sx n="82" d="100"/>
          <a:sy n="82" d="100"/>
        </p:scale>
        <p:origin x="-5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B0C7-B957-4251-82A2-C99589046B2D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778250" y="942181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7CC2D-D276-4383-B5DB-F5913F36CDB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47D8F-A633-40CB-B2BB-C2115A7B1ACF}" type="datetimeFigureOut">
              <a:rPr lang="sl-SI" smtClean="0"/>
              <a:pPr/>
              <a:t>10.5.2013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70C46-AF80-46B1-9412-7A54080CA89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Verdana" pitchFamily="34" charset="0"/>
                <a:cs typeface="Calibri" pitchFamily="34" charset="0"/>
              </a:rPr>
              <a:t>Ozara Slovenija nacionalno združenje za kakovost življenja</a:t>
            </a:r>
          </a:p>
          <a:p>
            <a:pPr marL="0" indent="0" algn="ctr">
              <a:buNone/>
            </a:pPr>
            <a:endParaRPr lang="sl-SI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sl-SI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endParaRPr lang="sl-SI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endParaRPr lang="sl-SI" sz="2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sl-SI" sz="2000" dirty="0" smtClean="0">
                <a:latin typeface="Calibri" pitchFamily="34" charset="0"/>
                <a:cs typeface="Calibri" pitchFamily="34" charset="0"/>
              </a:rPr>
              <a:t>Ustanovljeno 1994 -Enota Jesenice  2001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sl-SI" sz="2000" dirty="0" smtClean="0">
                <a:latin typeface="Calibri" pitchFamily="34" charset="0"/>
                <a:cs typeface="Calibri" pitchFamily="34" charset="0"/>
              </a:rPr>
              <a:t>Psihosocialna rehabilitacija oseb s težavami v duševnem zdravju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sl-SI" sz="2000" dirty="0" smtClean="0">
                <a:latin typeface="Calibri" pitchFamily="34" charset="0"/>
                <a:cs typeface="Calibri" pitchFamily="34" charset="0"/>
              </a:rPr>
              <a:t>Dnevni centri </a:t>
            </a:r>
            <a:r>
              <a:rPr lang="sl-SI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Stanovanjske skupine  Pisarne za informiranje in svetovanje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sl-SI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16 lokacij, gostovanja</a:t>
            </a:r>
          </a:p>
          <a:p>
            <a:pPr>
              <a:lnSpc>
                <a:spcPct val="80000"/>
              </a:lnSpc>
              <a:buBlip>
                <a:blip r:embed="rId3"/>
              </a:buBlip>
            </a:pPr>
            <a:r>
              <a:rPr lang="sl-SI" sz="2000" dirty="0" smtClean="0">
                <a:latin typeface="Calibri" pitchFamily="34" charset="0"/>
                <a:cs typeface="Calibri" pitchFamily="34" charset="0"/>
              </a:rPr>
              <a:t>Več kot 2900 uporabnikov storitev in 900 svojcev – Enota Jesenice čez 200</a:t>
            </a:r>
          </a:p>
          <a:p>
            <a:endParaRPr lang="sl-SI" dirty="0"/>
          </a:p>
        </p:txBody>
      </p:sp>
      <p:pic>
        <p:nvPicPr>
          <p:cNvPr id="5" name="Picture 23" descr="Zemljevid programov društva Ozara A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6724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1" descr="TABOR BOHINJ 2006 0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6872"/>
            <a:ext cx="2286939" cy="171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20"/>
            <a:ext cx="6347048" cy="3417243"/>
          </a:xfrm>
        </p:spPr>
        <p:txBody>
          <a:bodyPr/>
          <a:lstStyle/>
          <a:p>
            <a:pPr>
              <a:buNone/>
            </a:pPr>
            <a:endParaRPr lang="sl-SI" sz="2400" i="1" dirty="0" smtClean="0"/>
          </a:p>
          <a:p>
            <a:pPr>
              <a:buNone/>
            </a:pPr>
            <a:endParaRPr lang="sl-SI" sz="2400" dirty="0"/>
          </a:p>
        </p:txBody>
      </p:sp>
      <p:pic>
        <p:nvPicPr>
          <p:cNvPr id="7" name="Slika 6" descr="ajurveda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2202" y="2492896"/>
            <a:ext cx="3264107" cy="2808312"/>
          </a:xfrm>
          <a:prstGeom prst="rect">
            <a:avLst/>
          </a:prstGeom>
        </p:spPr>
      </p:pic>
      <p:pic>
        <p:nvPicPr>
          <p:cNvPr id="8" name="Slika 7" descr="ajurveda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4968552" cy="3987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sz="2400" i="1" dirty="0" smtClean="0"/>
          </a:p>
          <a:p>
            <a:pPr>
              <a:buNone/>
            </a:pP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395536" y="1340768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i="1" dirty="0" smtClean="0"/>
              <a:t>KDO SO (V RESNICI) OSEBE S TEŽAVAMI V DUŠEVNEM ZDRAVJU?</a:t>
            </a:r>
            <a:endParaRPr lang="sl-SI" sz="3200" i="1" dirty="0"/>
          </a:p>
        </p:txBody>
      </p:sp>
      <p:pic>
        <p:nvPicPr>
          <p:cNvPr id="6" name="Picture 12" descr="glava velka brez vse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80928"/>
            <a:ext cx="298926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sl-SI" sz="2400" dirty="0" smtClean="0"/>
              <a:t> duševne motnje lahko prizadenejo vsakogar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400" dirty="0" smtClean="0">
                <a:solidFill>
                  <a:srgbClr val="969696"/>
                </a:solidFill>
              </a:rPr>
              <a:t> 27% odstotkov odraslih Evropejcev trpi za eno izmed oblik duševnih motenj (zajete tudi motnje odvisnosti in hranjenja)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400" dirty="0" smtClean="0"/>
              <a:t> depresija bo do leta 2020 postala najpogostejši vzrok bolezni v razvitem svetu. Po ocenah ima več kot 150 milijonov zemljanov to duševno motnjo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400" dirty="0" smtClean="0">
                <a:solidFill>
                  <a:srgbClr val="969696"/>
                </a:solidFill>
              </a:rPr>
              <a:t> na svetu je okoli 25 milijonov prebivalcev, ki trpi za shizofrenijo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l-SI" sz="2400" dirty="0" smtClean="0"/>
              <a:t> v Sloveniji okoli 10.000 ljudi trpi zaradi psihotičnih motenj, dobrih 100.000 zaradi razpoloženjskih motenj, približno 200.000 pa za katero izmed oblik </a:t>
            </a:r>
            <a:r>
              <a:rPr lang="sl-SI" sz="2400" dirty="0" err="1" smtClean="0"/>
              <a:t>anksioznih</a:t>
            </a:r>
            <a:r>
              <a:rPr lang="sl-SI" sz="2400" dirty="0" smtClean="0"/>
              <a:t> motenj </a:t>
            </a:r>
          </a:p>
          <a:p>
            <a:pPr>
              <a:buNone/>
            </a:pPr>
            <a:endParaRPr lang="sl-SI" sz="2400" i="1" dirty="0" smtClean="0"/>
          </a:p>
          <a:p>
            <a:pPr>
              <a:buNone/>
            </a:pP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899592" y="1556792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sl-SI" sz="2400" i="1" dirty="0" smtClean="0"/>
          </a:p>
        </p:txBody>
      </p:sp>
      <p:pic>
        <p:nvPicPr>
          <p:cNvPr id="6" name="Picture 6" descr="mit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24744"/>
            <a:ext cx="3105150" cy="92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sz="2400" i="1" dirty="0" smtClean="0"/>
          </a:p>
          <a:p>
            <a:pPr>
              <a:buNone/>
            </a:pP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899592" y="1556792"/>
            <a:ext cx="756084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l-SI" sz="3200" i="1" dirty="0" smtClean="0"/>
              <a:t>OKREVANJE LJUDI Z DUŠEVNO MOTNJO</a:t>
            </a:r>
          </a:p>
          <a:p>
            <a:pPr>
              <a:buNone/>
            </a:pPr>
            <a:endParaRPr lang="sl-SI" sz="2800" i="1" dirty="0" smtClean="0"/>
          </a:p>
          <a:p>
            <a:pPr>
              <a:buFont typeface="Wingdings" pitchFamily="2" charset="2"/>
              <a:buChar char="§"/>
            </a:pPr>
            <a:r>
              <a:rPr lang="sl-SI" sz="2400" i="1" dirty="0" smtClean="0"/>
              <a:t>Mnoge študije kažejo, da veliko ljudi s težavami v duševnem zdravju relativno dobro okreva</a:t>
            </a:r>
          </a:p>
          <a:p>
            <a:pPr>
              <a:buFont typeface="Wingdings" pitchFamily="2" charset="2"/>
              <a:buChar char="§"/>
            </a:pPr>
            <a:r>
              <a:rPr lang="sl-SI" sz="2400" i="1" dirty="0" smtClean="0"/>
              <a:t>80% oseb s težavami v duševnem zdravju navaja, da je stigma največja ovira na poti k njihovemu okrevanju in hkrati vzrok za brezposelnost</a:t>
            </a:r>
          </a:p>
          <a:p>
            <a:pPr>
              <a:buFont typeface="Wingdings" pitchFamily="2" charset="2"/>
              <a:buChar char="§"/>
            </a:pPr>
            <a:r>
              <a:rPr lang="sl-SI" sz="2400" i="1" dirty="0" smtClean="0"/>
              <a:t>Okrevanje se nanaša na njihovo sposobnost za samostojno življenje, delo , učenje in aktivno participacijo v skupnosti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sz="2400" i="1" dirty="0" smtClean="0"/>
          </a:p>
          <a:p>
            <a:pPr>
              <a:buNone/>
            </a:pPr>
            <a:endParaRPr lang="sl-SI" sz="2400" dirty="0"/>
          </a:p>
        </p:txBody>
      </p:sp>
      <p:sp>
        <p:nvSpPr>
          <p:cNvPr id="5" name="Pravokotnik 4"/>
          <p:cNvSpPr/>
          <p:nvPr/>
        </p:nvSpPr>
        <p:spPr>
          <a:xfrm>
            <a:off x="899592" y="1196752"/>
            <a:ext cx="756084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i="1" dirty="0" smtClean="0"/>
              <a:t>SODELOVANJE Z LJUDSKO UNIVERZO JESENICE</a:t>
            </a:r>
          </a:p>
          <a:p>
            <a:pPr>
              <a:buFont typeface="Wingdings" pitchFamily="2" charset="2"/>
              <a:buChar char="§"/>
            </a:pPr>
            <a:endParaRPr lang="sl-SI" sz="2800" i="1" dirty="0" smtClean="0"/>
          </a:p>
          <a:p>
            <a:pPr>
              <a:buFont typeface="Wingdings" pitchFamily="2" charset="2"/>
              <a:buChar char="§"/>
            </a:pPr>
            <a:r>
              <a:rPr lang="sl-SI" sz="2800" i="1" dirty="0" smtClean="0"/>
              <a:t> od 2008 Ozara ena izmed Lokacij mobilne svetovalne službe Svetovalnega središča Gorenjska in hkrati točka Vseživljenjskega učenja</a:t>
            </a:r>
          </a:p>
          <a:p>
            <a:pPr>
              <a:buFont typeface="Wingdings" pitchFamily="2" charset="2"/>
              <a:buChar char="§"/>
            </a:pPr>
            <a:r>
              <a:rPr lang="sl-SI" sz="2800" i="1" dirty="0" smtClean="0"/>
              <a:t> od 2012 – </a:t>
            </a:r>
            <a:r>
              <a:rPr lang="sl-SI" sz="2800" i="1" dirty="0" err="1" smtClean="0"/>
              <a:t>Dislokacija</a:t>
            </a:r>
            <a:r>
              <a:rPr lang="sl-SI" sz="2800" i="1" dirty="0" smtClean="0"/>
              <a:t> svetovalnega središča Gorenjska</a:t>
            </a:r>
          </a:p>
          <a:p>
            <a:pPr>
              <a:buFont typeface="Wingdings" pitchFamily="2" charset="2"/>
              <a:buChar char="§"/>
            </a:pPr>
            <a:r>
              <a:rPr lang="sl-SI" sz="2800" i="1" dirty="0" smtClean="0"/>
              <a:t> Možnost vključevanje naših uporabnikov v različne izobraževalne programe in delavnice na LUJ</a:t>
            </a:r>
          </a:p>
          <a:p>
            <a:pPr>
              <a:buNone/>
            </a:pPr>
            <a:endParaRPr lang="sl-SI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sz="2400" i="1" dirty="0" smtClean="0"/>
          </a:p>
          <a:p>
            <a:pPr>
              <a:buNone/>
            </a:pPr>
            <a:endParaRPr lang="sl-SI" sz="2400" dirty="0"/>
          </a:p>
        </p:txBody>
      </p:sp>
      <p:pic>
        <p:nvPicPr>
          <p:cNvPr id="5" name="Slika 4" descr="april 2013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8"/>
            <a:ext cx="8136904" cy="513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sz="2400" i="1" dirty="0" smtClean="0"/>
          </a:p>
          <a:p>
            <a:pPr>
              <a:buNone/>
            </a:pPr>
            <a:endParaRPr lang="sl-SI" sz="2400" dirty="0"/>
          </a:p>
        </p:txBody>
      </p:sp>
      <p:pic>
        <p:nvPicPr>
          <p:cNvPr id="6" name="Slika 5" descr="LU IZDELKI - 03-09 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12776"/>
            <a:ext cx="2664296" cy="4517824"/>
          </a:xfrm>
          <a:prstGeom prst="rect">
            <a:avLst/>
          </a:prstGeom>
        </p:spPr>
      </p:pic>
      <p:pic>
        <p:nvPicPr>
          <p:cNvPr id="8" name="Slika 7" descr="hom 09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7" y="1412776"/>
            <a:ext cx="4757083" cy="447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sz="2400" i="1" dirty="0" smtClean="0"/>
          </a:p>
          <a:p>
            <a:pPr>
              <a:buNone/>
            </a:pPr>
            <a:endParaRPr lang="sl-SI" sz="2400" dirty="0"/>
          </a:p>
        </p:txBody>
      </p:sp>
      <p:pic>
        <p:nvPicPr>
          <p:cNvPr id="5" name="Slika 4" descr="310120123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08720"/>
            <a:ext cx="7704856" cy="5372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luka\LUJ Projekcija ko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sz="2400" i="1" dirty="0" smtClean="0"/>
          </a:p>
          <a:p>
            <a:pPr>
              <a:buNone/>
            </a:pPr>
            <a:endParaRPr lang="sl-SI" sz="2400" dirty="0"/>
          </a:p>
        </p:txBody>
      </p:sp>
      <p:pic>
        <p:nvPicPr>
          <p:cNvPr id="6" name="Slika 5" descr="april 2013 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02064"/>
            <a:ext cx="8424936" cy="4732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260</Words>
  <Application>Microsoft Office PowerPoint</Application>
  <PresentationFormat>Diaprojekcija na zaslonu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 Theme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</vt:vector>
  </TitlesOfParts>
  <Company>Medium d.o.o.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Luka Dolar</dc:creator>
  <cp:lastModifiedBy>lea</cp:lastModifiedBy>
  <cp:revision>39</cp:revision>
  <dcterms:created xsi:type="dcterms:W3CDTF">2013-04-12T13:10:07Z</dcterms:created>
  <dcterms:modified xsi:type="dcterms:W3CDTF">2013-05-10T12:33:58Z</dcterms:modified>
</cp:coreProperties>
</file>