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74" r:id="rId4"/>
    <p:sldId id="258" r:id="rId5"/>
    <p:sldId id="27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treznik\BSCKranj\RRP%20Gorenjske%202014-2020\Analiza%20stanja\RRP%20Gorenjske%202007%202013_realizacij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sl-SI"/>
  <c:chart>
    <c:view3D>
      <c:rotX val="30"/>
      <c:perspective val="30"/>
    </c:view3D>
    <c:plotArea>
      <c:layout>
        <c:manualLayout>
          <c:layoutTarget val="inner"/>
          <c:xMode val="edge"/>
          <c:yMode val="edge"/>
          <c:x val="7.1586614173228424E-2"/>
          <c:y val="0"/>
          <c:w val="0.5592280241954376"/>
          <c:h val="0.83796296296296235"/>
        </c:manualLayout>
      </c:layout>
      <c:pie3DChart>
        <c:varyColors val="1"/>
        <c:ser>
          <c:idx val="0"/>
          <c:order val="0"/>
          <c:dPt>
            <c:idx val="0"/>
            <c:spPr>
              <a:solidFill>
                <a:schemeClr val="accent3">
                  <a:lumMod val="75000"/>
                </a:schemeClr>
              </a:solidFill>
            </c:spPr>
          </c:dPt>
          <c:dPt>
            <c:idx val="1"/>
            <c:spPr>
              <a:solidFill>
                <a:schemeClr val="accent3">
                  <a:lumMod val="60000"/>
                  <a:lumOff val="40000"/>
                </a:schemeClr>
              </a:solidFill>
            </c:spPr>
          </c:dPt>
          <c:dPt>
            <c:idx val="2"/>
            <c:spPr>
              <a:solidFill>
                <a:schemeClr val="accent2">
                  <a:lumMod val="60000"/>
                  <a:lumOff val="40000"/>
                </a:schemeClr>
              </a:solidFill>
            </c:spPr>
          </c:dPt>
          <c:dPt>
            <c:idx val="3"/>
            <c:spPr>
              <a:solidFill>
                <a:schemeClr val="bg1">
                  <a:lumMod val="65000"/>
                </a:schemeClr>
              </a:solidFill>
            </c:spPr>
          </c:dPt>
          <c:dLbls>
            <c:dLbl>
              <c:idx val="0"/>
              <c:spPr>
                <a:solidFill>
                  <a:schemeClr val="accent3">
                    <a:lumMod val="75000"/>
                  </a:schemeClr>
                </a:solidFill>
              </c:spPr>
              <c:txPr>
                <a:bodyPr/>
                <a:lstStyle/>
                <a:p>
                  <a:pPr>
                    <a:defRPr sz="1600"/>
                  </a:pPr>
                  <a:endParaRPr lang="sl-SI"/>
                </a:p>
              </c:txPr>
            </c:dLbl>
            <c:dLbl>
              <c:idx val="1"/>
              <c:layout>
                <c:manualLayout>
                  <c:x val="-7.6203547664717305E-2"/>
                  <c:y val="-0.28296806649168871"/>
                </c:manualLayout>
              </c:layout>
              <c:showPercent val="1"/>
            </c:dLbl>
            <c:dLbl>
              <c:idx val="2"/>
              <c:layout>
                <c:manualLayout>
                  <c:x val="0.11919619422572192"/>
                  <c:y val="3.1697287839020184E-2"/>
                </c:manualLayout>
              </c:layout>
              <c:showPercent val="1"/>
            </c:dLbl>
            <c:dLbl>
              <c:idx val="3"/>
              <c:layout>
                <c:manualLayout>
                  <c:x val="4.483289588801407E-2"/>
                  <c:y val="9.3035870516185643E-2"/>
                </c:manualLayout>
              </c:layout>
              <c:showPercent val="1"/>
            </c:dLbl>
            <c:txPr>
              <a:bodyPr/>
              <a:lstStyle/>
              <a:p>
                <a:pPr>
                  <a:defRPr sz="1600"/>
                </a:pPr>
                <a:endParaRPr lang="sl-SI"/>
              </a:p>
            </c:txPr>
            <c:showPercent val="1"/>
          </c:dLbls>
          <c:cat>
            <c:strRef>
              <c:f>'PROJEKTI 2007 2013 (2)'!$H$428:$H$431</c:f>
              <c:strCache>
                <c:ptCount val="4"/>
                <c:pt idx="0">
                  <c:v>Realizirano</c:v>
                </c:pt>
                <c:pt idx="1">
                  <c:v>Delno realizirano</c:v>
                </c:pt>
                <c:pt idx="2">
                  <c:v>Ni realizirano</c:v>
                </c:pt>
                <c:pt idx="3">
                  <c:v>Ni podatka</c:v>
                </c:pt>
              </c:strCache>
            </c:strRef>
          </c:cat>
          <c:val>
            <c:numRef>
              <c:f>'PROJEKTI 2007 2013 (2)'!$I$428:$I$431</c:f>
              <c:numCache>
                <c:formatCode>#,##0</c:formatCode>
                <c:ptCount val="4"/>
                <c:pt idx="0">
                  <c:v>84</c:v>
                </c:pt>
                <c:pt idx="1">
                  <c:v>90</c:v>
                </c:pt>
                <c:pt idx="2">
                  <c:v>93</c:v>
                </c:pt>
                <c:pt idx="3">
                  <c:v>15</c:v>
                </c:pt>
              </c:numCache>
            </c:numRef>
          </c:val>
        </c:ser>
        <c:dLbls/>
      </c:pie3DChart>
    </c:plotArea>
    <c:legend>
      <c:legendPos val="r"/>
      <c:layout>
        <c:manualLayout>
          <c:xMode val="edge"/>
          <c:yMode val="edge"/>
          <c:x val="0.67316404199475066"/>
          <c:y val="0.18441746864975223"/>
          <c:w val="0.32683595800524962"/>
          <c:h val="0.42442548848060696"/>
        </c:manualLayout>
      </c:layout>
      <c:txPr>
        <a:bodyPr/>
        <a:lstStyle/>
        <a:p>
          <a:pPr>
            <a:defRPr sz="1700"/>
          </a:pPr>
          <a:endParaRPr lang="sl-SI"/>
        </a:p>
      </c:txPr>
    </c:legend>
    <c:plotVisOnly val="1"/>
    <c:dispBlanksAs val="zero"/>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87201F7-BEC8-4A0A-87EE-EC32F26483A5}" type="datetimeFigureOut">
              <a:rPr lang="sl-SI" smtClean="0"/>
              <a:pPr/>
              <a:t>13.5.2013</a:t>
            </a:fld>
            <a:endParaRPr lang="sl-SI"/>
          </a:p>
        </p:txBody>
      </p:sp>
      <p:sp>
        <p:nvSpPr>
          <p:cNvPr id="4" name="Ograda no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899342F-EEBA-4CDF-A4EC-947C73078B4D}" type="slidenum">
              <a:rPr lang="sl-SI" smtClean="0"/>
              <a:pPr/>
              <a:t>‹#›</a:t>
            </a:fld>
            <a:endParaRPr lang="sl-SI"/>
          </a:p>
        </p:txBody>
      </p:sp>
    </p:spTree>
    <p:extLst>
      <p:ext uri="{BB962C8B-B14F-4D97-AF65-F5344CB8AC3E}">
        <p14:creationId xmlns:p14="http://schemas.microsoft.com/office/powerpoint/2010/main" xmlns="" val="41376454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21947D8F-A633-40CB-B2BB-C2115A7B1ACF}" type="datetimeFigureOut">
              <a:rPr lang="sl-SI" smtClean="0"/>
              <a:pPr/>
              <a:t>13.5.2013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570C46-AF80-46B1-9412-7A54080CA89E}"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21947D8F-A633-40CB-B2BB-C2115A7B1ACF}" type="datetimeFigureOut">
              <a:rPr lang="sl-SI" smtClean="0"/>
              <a:pPr/>
              <a:t>13.5.2013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570C46-AF80-46B1-9412-7A54080CA89E}"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21947D8F-A633-40CB-B2BB-C2115A7B1ACF}" type="datetimeFigureOut">
              <a:rPr lang="sl-SI" smtClean="0"/>
              <a:pPr/>
              <a:t>13.5.2013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570C46-AF80-46B1-9412-7A54080CA89E}"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21947D8F-A633-40CB-B2BB-C2115A7B1ACF}" type="datetimeFigureOut">
              <a:rPr lang="sl-SI" smtClean="0"/>
              <a:pPr/>
              <a:t>13.5.2013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570C46-AF80-46B1-9412-7A54080CA89E}"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947D8F-A633-40CB-B2BB-C2115A7B1ACF}" type="datetimeFigureOut">
              <a:rPr lang="sl-SI" smtClean="0"/>
              <a:pPr/>
              <a:t>13.5.2013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570C46-AF80-46B1-9412-7A54080CA89E}"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21947D8F-A633-40CB-B2BB-C2115A7B1ACF}" type="datetimeFigureOut">
              <a:rPr lang="sl-SI" smtClean="0"/>
              <a:pPr/>
              <a:t>13.5.2013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2570C46-AF80-46B1-9412-7A54080CA89E}"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21947D8F-A633-40CB-B2BB-C2115A7B1ACF}" type="datetimeFigureOut">
              <a:rPr lang="sl-SI" smtClean="0"/>
              <a:pPr/>
              <a:t>13.5.2013</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72570C46-AF80-46B1-9412-7A54080CA89E}"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21947D8F-A633-40CB-B2BB-C2115A7B1ACF}" type="datetimeFigureOut">
              <a:rPr lang="sl-SI" smtClean="0"/>
              <a:pPr/>
              <a:t>13.5.2013</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72570C46-AF80-46B1-9412-7A54080CA89E}"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47D8F-A633-40CB-B2BB-C2115A7B1ACF}" type="datetimeFigureOut">
              <a:rPr lang="sl-SI" smtClean="0"/>
              <a:pPr/>
              <a:t>13.5.2013</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72570C46-AF80-46B1-9412-7A54080CA89E}"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47D8F-A633-40CB-B2BB-C2115A7B1ACF}" type="datetimeFigureOut">
              <a:rPr lang="sl-SI" smtClean="0"/>
              <a:pPr/>
              <a:t>13.5.2013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2570C46-AF80-46B1-9412-7A54080CA89E}"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47D8F-A633-40CB-B2BB-C2115A7B1ACF}" type="datetimeFigureOut">
              <a:rPr lang="sl-SI" smtClean="0"/>
              <a:pPr/>
              <a:t>13.5.2013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2570C46-AF80-46B1-9412-7A54080CA89E}"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47D8F-A633-40CB-B2BB-C2115A7B1ACF}" type="datetimeFigureOut">
              <a:rPr lang="sl-SI" smtClean="0"/>
              <a:pPr/>
              <a:t>13.5.2013</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70C46-AF80-46B1-9412-7A54080CA89E}"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Title 1"/>
          <p:cNvSpPr>
            <a:spLocks noGrp="1"/>
          </p:cNvSpPr>
          <p:nvPr>
            <p:ph type="ctrTitle"/>
          </p:nvPr>
        </p:nvSpPr>
        <p:spPr>
          <a:xfrm>
            <a:off x="683568" y="1196752"/>
            <a:ext cx="7772400" cy="2232248"/>
          </a:xfrm>
        </p:spPr>
        <p:txBody>
          <a:bodyPr>
            <a:normAutofit fontScale="90000"/>
          </a:bodyPr>
          <a:lstStyle/>
          <a:p>
            <a:r>
              <a:rPr lang="sl-SI" b="1" dirty="0" smtClean="0">
                <a:solidFill>
                  <a:schemeClr val="tx2">
                    <a:lumMod val="75000"/>
                  </a:schemeClr>
                </a:solidFill>
              </a:rPr>
              <a:t>ZAKLJUČNA KONFERENCA</a:t>
            </a:r>
            <a:br>
              <a:rPr lang="sl-SI" b="1" dirty="0" smtClean="0">
                <a:solidFill>
                  <a:schemeClr val="tx2">
                    <a:lumMod val="75000"/>
                  </a:schemeClr>
                </a:solidFill>
              </a:rPr>
            </a:br>
            <a:r>
              <a:rPr lang="sl-SI" b="1" dirty="0" smtClean="0">
                <a:solidFill>
                  <a:schemeClr val="tx2">
                    <a:lumMod val="75000"/>
                  </a:schemeClr>
                </a:solidFill>
              </a:rPr>
              <a:t>CENTER VSEŽIVLJENJSKEGA UČENJA GORENJSKA – PRILOŽNOST ZA VSE</a:t>
            </a:r>
            <a:endParaRPr lang="sl-SI" b="1" dirty="0">
              <a:solidFill>
                <a:schemeClr val="tx2">
                  <a:lumMod val="75000"/>
                </a:schemeClr>
              </a:solidFill>
            </a:endParaRPr>
          </a:p>
        </p:txBody>
      </p:sp>
      <p:sp>
        <p:nvSpPr>
          <p:cNvPr id="3" name="Subtitle 2"/>
          <p:cNvSpPr>
            <a:spLocks noGrp="1"/>
          </p:cNvSpPr>
          <p:nvPr>
            <p:ph type="subTitle" idx="1"/>
          </p:nvPr>
        </p:nvSpPr>
        <p:spPr>
          <a:xfrm>
            <a:off x="1371600" y="3645024"/>
            <a:ext cx="6400800" cy="2376264"/>
          </a:xfrm>
        </p:spPr>
        <p:txBody>
          <a:bodyPr>
            <a:normAutofit fontScale="92500" lnSpcReduction="10000"/>
          </a:bodyPr>
          <a:lstStyle/>
          <a:p>
            <a:r>
              <a:rPr lang="sl-SI" dirty="0"/>
              <a:t>Priprava Regionalnega razvojnega programa za Gorenjsko 2014-2020 (razvoj človeških virov</a:t>
            </a:r>
            <a:r>
              <a:rPr lang="sl-SI" dirty="0" smtClean="0"/>
              <a:t>)</a:t>
            </a:r>
          </a:p>
          <a:p>
            <a:endParaRPr lang="sl-SI" dirty="0" smtClean="0"/>
          </a:p>
          <a:p>
            <a:r>
              <a:rPr lang="sl-SI" dirty="0" smtClean="0">
                <a:solidFill>
                  <a:schemeClr val="tx2">
                    <a:lumMod val="75000"/>
                  </a:schemeClr>
                </a:solidFill>
              </a:rPr>
              <a:t>m</a:t>
            </a:r>
            <a:r>
              <a:rPr lang="sl-SI" dirty="0" smtClean="0">
                <a:solidFill>
                  <a:schemeClr val="tx2">
                    <a:lumMod val="75000"/>
                  </a:schemeClr>
                </a:solidFill>
              </a:rPr>
              <a:t>ag. Bogomir Filipič, BSC Kranj</a:t>
            </a:r>
            <a:endParaRPr lang="sl-SI"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67544" y="1340768"/>
            <a:ext cx="8507288" cy="4525963"/>
          </a:xfrm>
        </p:spPr>
        <p:txBody>
          <a:bodyPr>
            <a:normAutofit/>
          </a:bodyPr>
          <a:lstStyle/>
          <a:p>
            <a:pPr>
              <a:buNone/>
            </a:pPr>
            <a:r>
              <a:rPr lang="sl-SI" sz="2800" b="1" i="1" dirty="0">
                <a:solidFill>
                  <a:schemeClr val="accent1">
                    <a:lumMod val="75000"/>
                  </a:schemeClr>
                </a:solidFill>
              </a:rPr>
              <a:t>Opredelitev </a:t>
            </a:r>
            <a:r>
              <a:rPr lang="sl-SI" sz="2800" b="1" i="1" dirty="0" smtClean="0">
                <a:solidFill>
                  <a:schemeClr val="accent1">
                    <a:lumMod val="75000"/>
                  </a:schemeClr>
                </a:solidFill>
              </a:rPr>
              <a:t>(</a:t>
            </a:r>
            <a:r>
              <a:rPr lang="sl-SI" sz="2800" b="1" i="1" dirty="0">
                <a:solidFill>
                  <a:schemeClr val="accent1">
                    <a:lumMod val="75000"/>
                  </a:schemeClr>
                </a:solidFill>
              </a:rPr>
              <a:t>strateških) razvojnih ciljev regije</a:t>
            </a:r>
            <a:endParaRPr lang="sl-SI" sz="2800" b="1" dirty="0" smtClean="0">
              <a:solidFill>
                <a:schemeClr val="accent1">
                  <a:lumMod val="75000"/>
                </a:schemeClr>
              </a:solidFill>
            </a:endParaRPr>
          </a:p>
          <a:p>
            <a:pPr>
              <a:buNone/>
            </a:pPr>
            <a:r>
              <a:rPr lang="sl-SI" sz="2400" b="1" dirty="0" smtClean="0"/>
              <a:t>Večanje </a:t>
            </a:r>
            <a:r>
              <a:rPr lang="sl-SI" sz="2400" b="1" dirty="0"/>
              <a:t>blagostanja prebivalstva:</a:t>
            </a:r>
          </a:p>
          <a:p>
            <a:pPr>
              <a:buNone/>
            </a:pPr>
            <a:r>
              <a:rPr lang="sl-SI" sz="700" dirty="0"/>
              <a:t> </a:t>
            </a:r>
          </a:p>
          <a:p>
            <a:pPr marL="342900" lvl="1" indent="-342900" fontAlgn="base">
              <a:spcBef>
                <a:spcPts val="600"/>
              </a:spcBef>
              <a:spcAft>
                <a:spcPct val="0"/>
              </a:spcAft>
              <a:buClr>
                <a:srgbClr val="00B050"/>
              </a:buClr>
              <a:buFont typeface="Wingdings" pitchFamily="2" charset="2"/>
              <a:buChar char="§"/>
              <a:defRPr/>
            </a:pPr>
            <a:r>
              <a:rPr lang="sl-SI" sz="2300" dirty="0">
                <a:solidFill>
                  <a:srgbClr val="404040"/>
                </a:solidFill>
              </a:rPr>
              <a:t>CILJ 1:Čim večja zaposlenost gorenjskega prebivalstva; razvijati usposobljene in zaposljive kadre ter ustvarjalne </a:t>
            </a:r>
            <a:r>
              <a:rPr lang="sl-SI" sz="2300" dirty="0" smtClean="0">
                <a:solidFill>
                  <a:srgbClr val="404040"/>
                </a:solidFill>
              </a:rPr>
              <a:t>ljudi</a:t>
            </a:r>
          </a:p>
          <a:p>
            <a:pPr marL="342900" lvl="1" indent="-342900" fontAlgn="base">
              <a:spcBef>
                <a:spcPts val="600"/>
              </a:spcBef>
              <a:spcAft>
                <a:spcPct val="0"/>
              </a:spcAft>
              <a:buClr>
                <a:srgbClr val="00B050"/>
              </a:buClr>
              <a:buFont typeface="Wingdings" pitchFamily="2" charset="2"/>
              <a:buChar char="§"/>
              <a:defRPr/>
            </a:pPr>
            <a:endParaRPr lang="sl-SI" sz="1000" dirty="0">
              <a:solidFill>
                <a:srgbClr val="404040"/>
              </a:solidFill>
            </a:endParaRPr>
          </a:p>
          <a:p>
            <a:pPr marL="342900" lvl="1" indent="-342900" fontAlgn="base">
              <a:spcBef>
                <a:spcPts val="600"/>
              </a:spcBef>
              <a:spcAft>
                <a:spcPct val="0"/>
              </a:spcAft>
              <a:buClr>
                <a:srgbClr val="00B050"/>
              </a:buClr>
              <a:buFont typeface="Wingdings" pitchFamily="2" charset="2"/>
              <a:buChar char="§"/>
              <a:defRPr/>
            </a:pPr>
            <a:r>
              <a:rPr lang="sl-SI" sz="2300" dirty="0">
                <a:solidFill>
                  <a:srgbClr val="404040"/>
                </a:solidFill>
              </a:rPr>
              <a:t>CILJ 2: Ustvariti gospodarsko dinamično Gorenjsko regijo z inovativnimi izdelki in </a:t>
            </a:r>
            <a:r>
              <a:rPr lang="sl-SI" sz="2300" dirty="0" smtClean="0">
                <a:solidFill>
                  <a:srgbClr val="404040"/>
                </a:solidFill>
              </a:rPr>
              <a:t>storitvami</a:t>
            </a:r>
          </a:p>
          <a:p>
            <a:pPr marL="342900" lvl="1" indent="-342900" fontAlgn="base">
              <a:spcBef>
                <a:spcPts val="600"/>
              </a:spcBef>
              <a:spcAft>
                <a:spcPct val="0"/>
              </a:spcAft>
              <a:buClr>
                <a:srgbClr val="00B050"/>
              </a:buClr>
              <a:buFont typeface="Wingdings" pitchFamily="2" charset="2"/>
              <a:buChar char="§"/>
              <a:defRPr/>
            </a:pPr>
            <a:endParaRPr lang="sl-SI" sz="1000" dirty="0">
              <a:solidFill>
                <a:srgbClr val="404040"/>
              </a:solidFill>
            </a:endParaRPr>
          </a:p>
          <a:p>
            <a:pPr marL="342900" lvl="1" indent="-342900" fontAlgn="base">
              <a:spcBef>
                <a:spcPts val="600"/>
              </a:spcBef>
              <a:spcAft>
                <a:spcPct val="0"/>
              </a:spcAft>
              <a:buClr>
                <a:srgbClr val="00B050"/>
              </a:buClr>
              <a:buFont typeface="Wingdings" pitchFamily="2" charset="2"/>
              <a:buChar char="§"/>
              <a:defRPr/>
            </a:pPr>
            <a:r>
              <a:rPr lang="sl-SI" sz="2300" dirty="0">
                <a:solidFill>
                  <a:srgbClr val="404040"/>
                </a:solidFill>
              </a:rPr>
              <a:t>CILJ 3: Ohraniti poseljenost alpske krajine ter čisto naravo,   ter zagotoviti zdrave, visoko kakovostne življenjske pogoje in povezano ter do drugačnosti strpno socialno skupnost. </a:t>
            </a:r>
          </a:p>
          <a:p>
            <a:pPr marL="0" indent="0">
              <a:buNone/>
            </a:pPr>
            <a:endParaRPr lang="sl-SI" sz="2900" dirty="0"/>
          </a:p>
        </p:txBody>
      </p:sp>
    </p:spTree>
    <p:extLst>
      <p:ext uri="{BB962C8B-B14F-4D97-AF65-F5344CB8AC3E}">
        <p14:creationId xmlns:p14="http://schemas.microsoft.com/office/powerpoint/2010/main" xmlns="" val="131659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57200" y="1600200"/>
            <a:ext cx="8507288" cy="4525963"/>
          </a:xfrm>
        </p:spPr>
        <p:txBody>
          <a:bodyPr>
            <a:normAutofit/>
          </a:bodyPr>
          <a:lstStyle/>
          <a:p>
            <a:pPr>
              <a:buNone/>
            </a:pPr>
            <a:r>
              <a:rPr lang="sl-SI" sz="2800" b="1" i="1" dirty="0">
                <a:solidFill>
                  <a:schemeClr val="accent1">
                    <a:lumMod val="75000"/>
                  </a:schemeClr>
                </a:solidFill>
              </a:rPr>
              <a:t>Razvojne prioritete regije</a:t>
            </a:r>
            <a:endParaRPr lang="sl-SI" sz="2900" b="1" dirty="0">
              <a:solidFill>
                <a:schemeClr val="accent1">
                  <a:lumMod val="75000"/>
                </a:schemeClr>
              </a:solidFill>
            </a:endParaRPr>
          </a:p>
        </p:txBody>
      </p:sp>
      <p:sp>
        <p:nvSpPr>
          <p:cNvPr id="6" name="PoljeZBesedilom 5"/>
          <p:cNvSpPr txBox="1"/>
          <p:nvPr/>
        </p:nvSpPr>
        <p:spPr>
          <a:xfrm>
            <a:off x="418261" y="2132856"/>
            <a:ext cx="1584176" cy="2376264"/>
          </a:xfrm>
          <a:prstGeom prst="rect">
            <a:avLst/>
          </a:prstGeom>
          <a:solidFill>
            <a:schemeClr val="accent3">
              <a:lumMod val="40000"/>
              <a:lumOff val="60000"/>
            </a:schemeClr>
          </a:solidFill>
          <a:effectLst>
            <a:reflection blurRad="6350" stA="50000" endA="300" endPos="38500" dist="50800" dir="5400000" sy="-100000" algn="bl" rotWithShape="0"/>
          </a:effectLst>
        </p:spPr>
        <p:txBody>
          <a:bodyPr>
            <a:spAutoFit/>
          </a:bodyPr>
          <a:lstStyle/>
          <a:p>
            <a:pPr algn="ctr">
              <a:spcBef>
                <a:spcPts val="400"/>
              </a:spcBef>
              <a:defRPr/>
            </a:pPr>
            <a:r>
              <a:rPr lang="sl-SI" sz="2000" dirty="0">
                <a:solidFill>
                  <a:srgbClr val="404040"/>
                </a:solidFill>
                <a:latin typeface="+mn-lt"/>
              </a:rPr>
              <a:t>Področje 1: </a:t>
            </a:r>
          </a:p>
          <a:p>
            <a:pPr algn="ctr">
              <a:defRPr/>
            </a:pPr>
            <a:endParaRPr lang="sl-SI" sz="2000" dirty="0">
              <a:solidFill>
                <a:srgbClr val="404040"/>
              </a:solidFill>
              <a:latin typeface="+mn-lt"/>
            </a:endParaRPr>
          </a:p>
          <a:p>
            <a:pPr algn="ctr">
              <a:defRPr/>
            </a:pPr>
            <a:r>
              <a:rPr lang="sl-SI" sz="1700" b="1" dirty="0">
                <a:solidFill>
                  <a:srgbClr val="404040"/>
                </a:solidFill>
                <a:latin typeface="+mn-lt"/>
              </a:rPr>
              <a:t>TEHNOLOŠKI RAZVOJ, PODJETNIŠTVO IN INOVATIVNOST</a:t>
            </a:r>
          </a:p>
          <a:p>
            <a:pPr algn="ctr">
              <a:defRPr/>
            </a:pPr>
            <a:endParaRPr lang="sl-SI" dirty="0">
              <a:solidFill>
                <a:srgbClr val="404040"/>
              </a:solidFill>
              <a:latin typeface="+mn-lt"/>
            </a:endParaRPr>
          </a:p>
        </p:txBody>
      </p:sp>
      <p:sp>
        <p:nvSpPr>
          <p:cNvPr id="8" name="PoljeZBesedilom 7"/>
          <p:cNvSpPr txBox="1"/>
          <p:nvPr/>
        </p:nvSpPr>
        <p:spPr>
          <a:xfrm>
            <a:off x="2156940" y="2132856"/>
            <a:ext cx="1584176" cy="2369880"/>
          </a:xfrm>
          <a:prstGeom prst="rect">
            <a:avLst/>
          </a:prstGeom>
          <a:solidFill>
            <a:schemeClr val="accent4">
              <a:lumMod val="40000"/>
              <a:lumOff val="60000"/>
            </a:schemeClr>
          </a:solidFill>
          <a:effectLst>
            <a:reflection blurRad="6350" stA="50000" endA="300" endPos="38500" dist="50800" dir="5400000" sy="-100000" algn="bl" rotWithShape="0"/>
          </a:effectLst>
        </p:spPr>
        <p:txBody>
          <a:bodyPr>
            <a:spAutoFit/>
          </a:bodyPr>
          <a:lstStyle/>
          <a:p>
            <a:pPr algn="ctr">
              <a:defRPr/>
            </a:pPr>
            <a:r>
              <a:rPr lang="sl-SI" sz="2000" dirty="0">
                <a:solidFill>
                  <a:srgbClr val="404040"/>
                </a:solidFill>
                <a:latin typeface="+mn-lt"/>
              </a:rPr>
              <a:t>Področje </a:t>
            </a:r>
            <a:r>
              <a:rPr lang="sl-SI" sz="2000" dirty="0" smtClean="0">
                <a:solidFill>
                  <a:srgbClr val="404040"/>
                </a:solidFill>
                <a:latin typeface="+mn-lt"/>
              </a:rPr>
              <a:t>2: </a:t>
            </a:r>
            <a:endParaRPr lang="sl-SI" sz="2000" dirty="0">
              <a:solidFill>
                <a:srgbClr val="404040"/>
              </a:solidFill>
              <a:latin typeface="+mn-lt"/>
            </a:endParaRPr>
          </a:p>
          <a:p>
            <a:pPr algn="ctr">
              <a:defRPr/>
            </a:pPr>
            <a:endParaRPr lang="sl-SI" sz="2000" dirty="0">
              <a:solidFill>
                <a:srgbClr val="404040"/>
              </a:solidFill>
              <a:latin typeface="+mn-lt"/>
            </a:endParaRPr>
          </a:p>
          <a:p>
            <a:pPr algn="ctr">
              <a:defRPr/>
            </a:pPr>
            <a:r>
              <a:rPr lang="sl-SI" sz="1700" b="1" dirty="0">
                <a:solidFill>
                  <a:srgbClr val="404040"/>
                </a:solidFill>
                <a:latin typeface="+mn-lt"/>
              </a:rPr>
              <a:t>RAZVOJ ČLOVEŠKIH VIROV</a:t>
            </a:r>
          </a:p>
          <a:p>
            <a:pPr algn="ctr">
              <a:defRPr/>
            </a:pPr>
            <a:endParaRPr lang="sl-SI" dirty="0">
              <a:solidFill>
                <a:srgbClr val="404040"/>
              </a:solidFill>
              <a:latin typeface="+mn-lt"/>
            </a:endParaRPr>
          </a:p>
          <a:p>
            <a:pPr algn="ctr">
              <a:defRPr/>
            </a:pPr>
            <a:endParaRPr lang="sl-SI" dirty="0">
              <a:solidFill>
                <a:srgbClr val="404040"/>
              </a:solidFill>
              <a:latin typeface="+mn-lt"/>
            </a:endParaRPr>
          </a:p>
          <a:p>
            <a:pPr algn="ctr">
              <a:defRPr/>
            </a:pPr>
            <a:endParaRPr lang="sl-SI" dirty="0">
              <a:solidFill>
                <a:srgbClr val="404040"/>
              </a:solidFill>
              <a:latin typeface="+mn-lt"/>
            </a:endParaRPr>
          </a:p>
        </p:txBody>
      </p:sp>
      <p:sp>
        <p:nvSpPr>
          <p:cNvPr id="9" name="PoljeZBesedilom 8"/>
          <p:cNvSpPr txBox="1"/>
          <p:nvPr/>
        </p:nvSpPr>
        <p:spPr>
          <a:xfrm>
            <a:off x="3815916" y="2139240"/>
            <a:ext cx="1512168" cy="2369880"/>
          </a:xfrm>
          <a:prstGeom prst="rect">
            <a:avLst/>
          </a:prstGeom>
          <a:solidFill>
            <a:srgbClr val="FFFF99"/>
          </a:solidFill>
          <a:effectLst>
            <a:reflection blurRad="6350" stA="50000" endA="300" endPos="38500" dist="50800" dir="5400000" sy="-100000" algn="bl" rotWithShape="0"/>
          </a:effectLst>
        </p:spPr>
        <p:txBody>
          <a:bodyPr>
            <a:spAutoFit/>
          </a:bodyPr>
          <a:lstStyle/>
          <a:p>
            <a:pPr algn="ctr">
              <a:defRPr/>
            </a:pPr>
            <a:r>
              <a:rPr lang="sl-SI" sz="2000" dirty="0">
                <a:solidFill>
                  <a:srgbClr val="404040"/>
                </a:solidFill>
                <a:latin typeface="+mn-lt"/>
              </a:rPr>
              <a:t>Področje </a:t>
            </a:r>
            <a:r>
              <a:rPr lang="sl-SI" sz="2000" dirty="0" smtClean="0">
                <a:solidFill>
                  <a:srgbClr val="404040"/>
                </a:solidFill>
                <a:latin typeface="+mn-lt"/>
              </a:rPr>
              <a:t>3: </a:t>
            </a:r>
            <a:endParaRPr lang="sl-SI" sz="2000" dirty="0">
              <a:solidFill>
                <a:srgbClr val="404040"/>
              </a:solidFill>
              <a:latin typeface="+mn-lt"/>
            </a:endParaRPr>
          </a:p>
          <a:p>
            <a:pPr algn="ctr">
              <a:defRPr/>
            </a:pPr>
            <a:endParaRPr lang="sl-SI" sz="2000" dirty="0">
              <a:solidFill>
                <a:srgbClr val="404040"/>
              </a:solidFill>
              <a:latin typeface="+mn-lt"/>
            </a:endParaRPr>
          </a:p>
          <a:p>
            <a:pPr algn="ctr">
              <a:defRPr/>
            </a:pPr>
            <a:r>
              <a:rPr lang="sl-SI" sz="1700" b="1" dirty="0">
                <a:solidFill>
                  <a:srgbClr val="404040"/>
                </a:solidFill>
                <a:latin typeface="+mn-lt"/>
              </a:rPr>
              <a:t>TURIZEM</a:t>
            </a:r>
          </a:p>
          <a:p>
            <a:pPr algn="ctr">
              <a:defRPr/>
            </a:pPr>
            <a:endParaRPr lang="sl-SI" dirty="0">
              <a:solidFill>
                <a:srgbClr val="404040"/>
              </a:solidFill>
              <a:latin typeface="+mn-lt"/>
            </a:endParaRPr>
          </a:p>
          <a:p>
            <a:pPr algn="ctr">
              <a:defRPr/>
            </a:pPr>
            <a:endParaRPr lang="sl-SI" dirty="0">
              <a:solidFill>
                <a:srgbClr val="404040"/>
              </a:solidFill>
              <a:latin typeface="+mn-lt"/>
            </a:endParaRPr>
          </a:p>
          <a:p>
            <a:pPr algn="ctr">
              <a:defRPr/>
            </a:pPr>
            <a:endParaRPr lang="sl-SI" dirty="0">
              <a:solidFill>
                <a:srgbClr val="404040"/>
              </a:solidFill>
              <a:latin typeface="+mn-lt"/>
            </a:endParaRPr>
          </a:p>
          <a:p>
            <a:pPr algn="ctr">
              <a:defRPr/>
            </a:pPr>
            <a:endParaRPr lang="sl-SI" dirty="0">
              <a:solidFill>
                <a:srgbClr val="404040"/>
              </a:solidFill>
              <a:latin typeface="+mn-lt"/>
            </a:endParaRPr>
          </a:p>
          <a:p>
            <a:pPr algn="ctr">
              <a:defRPr/>
            </a:pPr>
            <a:endParaRPr lang="sl-SI" dirty="0">
              <a:solidFill>
                <a:srgbClr val="404040"/>
              </a:solidFill>
              <a:latin typeface="+mn-lt"/>
            </a:endParaRPr>
          </a:p>
        </p:txBody>
      </p:sp>
      <p:sp>
        <p:nvSpPr>
          <p:cNvPr id="10" name="PoljeZBesedilom 9"/>
          <p:cNvSpPr txBox="1"/>
          <p:nvPr/>
        </p:nvSpPr>
        <p:spPr>
          <a:xfrm>
            <a:off x="5508104" y="2139240"/>
            <a:ext cx="1584176" cy="2369880"/>
          </a:xfrm>
          <a:prstGeom prst="rect">
            <a:avLst/>
          </a:prstGeom>
          <a:solidFill>
            <a:schemeClr val="tx2">
              <a:lumMod val="20000"/>
              <a:lumOff val="80000"/>
            </a:schemeClr>
          </a:solidFill>
          <a:effectLst>
            <a:reflection blurRad="6350" stA="50000" endA="300" endPos="38500" dist="50800" dir="5400000" sy="-100000" algn="bl" rotWithShape="0"/>
          </a:effectLst>
        </p:spPr>
        <p:txBody>
          <a:bodyPr>
            <a:spAutoFit/>
          </a:bodyPr>
          <a:lstStyle/>
          <a:p>
            <a:pPr algn="ctr">
              <a:defRPr/>
            </a:pPr>
            <a:r>
              <a:rPr lang="sl-SI" sz="2000" dirty="0">
                <a:solidFill>
                  <a:srgbClr val="404040"/>
                </a:solidFill>
                <a:latin typeface="+mn-lt"/>
              </a:rPr>
              <a:t>Področje </a:t>
            </a:r>
            <a:r>
              <a:rPr lang="sl-SI" sz="2000" dirty="0" smtClean="0">
                <a:solidFill>
                  <a:srgbClr val="404040"/>
                </a:solidFill>
                <a:latin typeface="+mn-lt"/>
              </a:rPr>
              <a:t>4: </a:t>
            </a:r>
            <a:endParaRPr lang="sl-SI" sz="2000" dirty="0">
              <a:solidFill>
                <a:srgbClr val="404040"/>
              </a:solidFill>
              <a:latin typeface="+mn-lt"/>
            </a:endParaRPr>
          </a:p>
          <a:p>
            <a:pPr algn="ctr">
              <a:defRPr/>
            </a:pPr>
            <a:endParaRPr lang="sl-SI" sz="2000" dirty="0">
              <a:solidFill>
                <a:srgbClr val="404040"/>
              </a:solidFill>
              <a:latin typeface="+mn-lt"/>
            </a:endParaRPr>
          </a:p>
          <a:p>
            <a:pPr algn="ctr">
              <a:defRPr/>
            </a:pPr>
            <a:r>
              <a:rPr lang="sl-SI" sz="1700" b="1" dirty="0">
                <a:solidFill>
                  <a:srgbClr val="404040"/>
                </a:solidFill>
                <a:latin typeface="+mn-lt"/>
              </a:rPr>
              <a:t>OKOLJE, PROSTOR IN INFRA-STRUKTURA</a:t>
            </a:r>
          </a:p>
          <a:p>
            <a:pPr algn="ctr">
              <a:defRPr/>
            </a:pPr>
            <a:endParaRPr lang="sl-SI" dirty="0">
              <a:solidFill>
                <a:srgbClr val="404040"/>
              </a:solidFill>
              <a:latin typeface="+mn-lt"/>
            </a:endParaRPr>
          </a:p>
          <a:p>
            <a:pPr algn="ctr">
              <a:defRPr/>
            </a:pPr>
            <a:endParaRPr lang="sl-SI" dirty="0">
              <a:solidFill>
                <a:srgbClr val="404040"/>
              </a:solidFill>
              <a:latin typeface="+mn-lt"/>
            </a:endParaRPr>
          </a:p>
        </p:txBody>
      </p:sp>
      <p:sp>
        <p:nvSpPr>
          <p:cNvPr id="11" name="PoljeZBesedilom 10"/>
          <p:cNvSpPr txBox="1"/>
          <p:nvPr/>
        </p:nvSpPr>
        <p:spPr>
          <a:xfrm>
            <a:off x="7254600" y="2132856"/>
            <a:ext cx="1584176" cy="2369880"/>
          </a:xfrm>
          <a:prstGeom prst="rect">
            <a:avLst/>
          </a:prstGeom>
          <a:solidFill>
            <a:schemeClr val="accent6">
              <a:lumMod val="40000"/>
              <a:lumOff val="60000"/>
            </a:schemeClr>
          </a:solidFill>
          <a:effectLst>
            <a:reflection blurRad="6350" stA="50000" endA="300" endPos="38500" dist="50800" dir="5400000" sy="-100000" algn="bl" rotWithShape="0"/>
          </a:effectLst>
        </p:spPr>
        <p:txBody>
          <a:bodyPr>
            <a:spAutoFit/>
          </a:bodyPr>
          <a:lstStyle/>
          <a:p>
            <a:pPr algn="ctr">
              <a:defRPr/>
            </a:pPr>
            <a:r>
              <a:rPr lang="sl-SI" sz="2000" dirty="0">
                <a:solidFill>
                  <a:srgbClr val="404040"/>
                </a:solidFill>
                <a:latin typeface="+mn-lt"/>
              </a:rPr>
              <a:t>Področje </a:t>
            </a:r>
            <a:r>
              <a:rPr lang="sl-SI" sz="2000" dirty="0" smtClean="0">
                <a:solidFill>
                  <a:srgbClr val="404040"/>
                </a:solidFill>
                <a:latin typeface="+mn-lt"/>
              </a:rPr>
              <a:t>5: </a:t>
            </a:r>
            <a:endParaRPr lang="sl-SI" sz="2000" dirty="0">
              <a:solidFill>
                <a:srgbClr val="404040"/>
              </a:solidFill>
              <a:latin typeface="+mn-lt"/>
            </a:endParaRPr>
          </a:p>
          <a:p>
            <a:pPr algn="ctr">
              <a:defRPr/>
            </a:pPr>
            <a:endParaRPr lang="sl-SI" sz="2000" dirty="0">
              <a:solidFill>
                <a:srgbClr val="404040"/>
              </a:solidFill>
              <a:latin typeface="+mn-lt"/>
            </a:endParaRPr>
          </a:p>
          <a:p>
            <a:pPr algn="ctr">
              <a:defRPr/>
            </a:pPr>
            <a:r>
              <a:rPr lang="sl-SI" sz="1700" b="1" dirty="0">
                <a:solidFill>
                  <a:srgbClr val="404040"/>
                </a:solidFill>
                <a:latin typeface="+mn-lt"/>
              </a:rPr>
              <a:t>RAZVOJ PODEŽELJA</a:t>
            </a:r>
          </a:p>
          <a:p>
            <a:pPr algn="ctr">
              <a:defRPr/>
            </a:pPr>
            <a:endParaRPr lang="sl-SI" dirty="0">
              <a:solidFill>
                <a:srgbClr val="404040"/>
              </a:solidFill>
              <a:latin typeface="+mn-lt"/>
            </a:endParaRPr>
          </a:p>
          <a:p>
            <a:pPr algn="ctr">
              <a:defRPr/>
            </a:pPr>
            <a:endParaRPr lang="sl-SI" dirty="0">
              <a:solidFill>
                <a:srgbClr val="404040"/>
              </a:solidFill>
              <a:latin typeface="+mn-lt"/>
            </a:endParaRPr>
          </a:p>
          <a:p>
            <a:pPr algn="ctr">
              <a:defRPr/>
            </a:pPr>
            <a:endParaRPr lang="sl-SI" dirty="0">
              <a:solidFill>
                <a:srgbClr val="404040"/>
              </a:solidFill>
              <a:latin typeface="+mn-lt"/>
            </a:endParaRPr>
          </a:p>
          <a:p>
            <a:pPr algn="ctr">
              <a:defRPr/>
            </a:pPr>
            <a:endParaRPr lang="sl-SI" dirty="0">
              <a:solidFill>
                <a:srgbClr val="404040"/>
              </a:solidFill>
              <a:latin typeface="+mn-lt"/>
            </a:endParaRPr>
          </a:p>
        </p:txBody>
      </p:sp>
      <p:sp>
        <p:nvSpPr>
          <p:cNvPr id="12" name="PoljeZBesedilom 11"/>
          <p:cNvSpPr txBox="1"/>
          <p:nvPr/>
        </p:nvSpPr>
        <p:spPr>
          <a:xfrm>
            <a:off x="344984" y="4941168"/>
            <a:ext cx="8424862" cy="461962"/>
          </a:xfrm>
          <a:prstGeom prst="rect">
            <a:avLst/>
          </a:prstGeom>
          <a:solidFill>
            <a:schemeClr val="bg1">
              <a:lumMod val="75000"/>
            </a:schemeClr>
          </a:solidFill>
        </p:spPr>
        <p:txBody>
          <a:bodyPr>
            <a:spAutoFit/>
          </a:bodyPr>
          <a:lstStyle/>
          <a:p>
            <a:pPr algn="ctr">
              <a:spcBef>
                <a:spcPts val="0"/>
              </a:spcBef>
              <a:spcAft>
                <a:spcPts val="0"/>
              </a:spcAft>
              <a:defRPr/>
            </a:pPr>
            <a:endParaRPr lang="sl-SI" sz="200" b="1" dirty="0">
              <a:solidFill>
                <a:srgbClr val="404040"/>
              </a:solidFill>
              <a:latin typeface="+mn-lt"/>
            </a:endParaRPr>
          </a:p>
          <a:p>
            <a:pPr algn="ctr">
              <a:spcBef>
                <a:spcPts val="0"/>
              </a:spcBef>
              <a:spcAft>
                <a:spcPts val="0"/>
              </a:spcAft>
              <a:defRPr/>
            </a:pPr>
            <a:r>
              <a:rPr lang="sl-SI" sz="2000" b="1" dirty="0">
                <a:solidFill>
                  <a:srgbClr val="404040"/>
                </a:solidFill>
                <a:latin typeface="+mn-lt"/>
              </a:rPr>
              <a:t>Horizontalna podpora</a:t>
            </a:r>
          </a:p>
          <a:p>
            <a:pPr algn="ctr">
              <a:spcBef>
                <a:spcPts val="0"/>
              </a:spcBef>
              <a:spcAft>
                <a:spcPts val="0"/>
              </a:spcAft>
              <a:defRPr/>
            </a:pPr>
            <a:endParaRPr lang="sl-SI" sz="200" b="1" dirty="0">
              <a:solidFill>
                <a:srgbClr val="404040"/>
              </a:solidFill>
              <a:latin typeface="+mn-lt"/>
            </a:endParaRPr>
          </a:p>
        </p:txBody>
      </p:sp>
    </p:spTree>
    <p:extLst>
      <p:ext uri="{BB962C8B-B14F-4D97-AF65-F5344CB8AC3E}">
        <p14:creationId xmlns:p14="http://schemas.microsoft.com/office/powerpoint/2010/main" xmlns="" val="161533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395536" y="1340768"/>
            <a:ext cx="8507288" cy="4525963"/>
          </a:xfrm>
        </p:spPr>
        <p:txBody>
          <a:bodyPr>
            <a:normAutofit fontScale="92500" lnSpcReduction="10000"/>
          </a:bodyPr>
          <a:lstStyle/>
          <a:p>
            <a:pPr>
              <a:buNone/>
            </a:pPr>
            <a:r>
              <a:rPr lang="sl-SI" sz="2800" b="1" i="1" dirty="0">
                <a:solidFill>
                  <a:schemeClr val="accent1">
                    <a:lumMod val="75000"/>
                  </a:schemeClr>
                </a:solidFill>
              </a:rPr>
              <a:t>Horizontalna </a:t>
            </a:r>
            <a:r>
              <a:rPr lang="sl-SI" sz="2800" b="1" i="1" dirty="0" smtClean="0">
                <a:solidFill>
                  <a:schemeClr val="accent1">
                    <a:lumMod val="75000"/>
                  </a:schemeClr>
                </a:solidFill>
              </a:rPr>
              <a:t>podpora</a:t>
            </a:r>
          </a:p>
          <a:p>
            <a:pPr>
              <a:buNone/>
            </a:pPr>
            <a:r>
              <a:rPr lang="sl-SI" sz="2000" dirty="0" smtClean="0">
                <a:solidFill>
                  <a:srgbClr val="404040"/>
                </a:solidFill>
              </a:rPr>
              <a:t>Načelo </a:t>
            </a:r>
            <a:r>
              <a:rPr lang="sl-SI" sz="2000" dirty="0">
                <a:solidFill>
                  <a:srgbClr val="404040"/>
                </a:solidFill>
              </a:rPr>
              <a:t>(merila za regijske projekte), ki ga upoštevamo v vseh prioritetah </a:t>
            </a:r>
            <a:r>
              <a:rPr lang="sl-SI" sz="2000" dirty="0" smtClean="0">
                <a:solidFill>
                  <a:srgbClr val="404040"/>
                </a:solidFill>
              </a:rPr>
              <a:t>je 					</a:t>
            </a:r>
            <a:r>
              <a:rPr lang="sl-SI" sz="2000" b="1" i="1" dirty="0" smtClean="0">
                <a:solidFill>
                  <a:srgbClr val="339933"/>
                </a:solidFill>
              </a:rPr>
              <a:t>TRAJNOSTNI </a:t>
            </a:r>
            <a:r>
              <a:rPr lang="sl-SI" sz="2000" b="1" i="1" dirty="0">
                <a:solidFill>
                  <a:srgbClr val="339933"/>
                </a:solidFill>
              </a:rPr>
              <a:t>RAZVOJ GORENJSKE REGIJE</a:t>
            </a:r>
            <a:r>
              <a:rPr lang="sl-SI" sz="2000" i="1" dirty="0">
                <a:solidFill>
                  <a:srgbClr val="404040"/>
                </a:solidFill>
              </a:rPr>
              <a:t>. </a:t>
            </a:r>
          </a:p>
          <a:p>
            <a:pPr marL="0" lvl="0" indent="0" fontAlgn="base">
              <a:spcAft>
                <a:spcPct val="0"/>
              </a:spcAft>
              <a:buClr>
                <a:srgbClr val="00B050"/>
              </a:buClr>
              <a:buNone/>
              <a:defRPr/>
            </a:pPr>
            <a:endParaRPr lang="sl-SI" sz="800" dirty="0">
              <a:solidFill>
                <a:srgbClr val="404040"/>
              </a:solidFill>
            </a:endParaRPr>
          </a:p>
          <a:p>
            <a:pPr marL="0" lvl="0" indent="0" fontAlgn="base">
              <a:spcAft>
                <a:spcPct val="0"/>
              </a:spcAft>
              <a:buClr>
                <a:srgbClr val="00B050"/>
              </a:buClr>
              <a:buNone/>
              <a:defRPr/>
            </a:pPr>
            <a:r>
              <a:rPr lang="sl-SI" sz="2000" dirty="0">
                <a:solidFill>
                  <a:srgbClr val="404040"/>
                </a:solidFill>
              </a:rPr>
              <a:t>Podpora za uresničevanje prioritet:</a:t>
            </a:r>
          </a:p>
          <a:p>
            <a:pPr marL="342900" lvl="1" indent="-342900" fontAlgn="base">
              <a:spcBef>
                <a:spcPts val="600"/>
              </a:spcBef>
              <a:spcAft>
                <a:spcPct val="0"/>
              </a:spcAft>
              <a:buClr>
                <a:srgbClr val="00B050"/>
              </a:buClr>
              <a:buFont typeface="Wingdings" pitchFamily="2" charset="2"/>
              <a:buChar char="§"/>
              <a:defRPr/>
            </a:pPr>
            <a:r>
              <a:rPr lang="sl-SI" sz="2000" dirty="0">
                <a:solidFill>
                  <a:srgbClr val="404040"/>
                </a:solidFill>
              </a:rPr>
              <a:t>Regionalna razvoja mreža Gorenjske </a:t>
            </a:r>
            <a:r>
              <a:rPr lang="sl-SI" sz="1400" dirty="0">
                <a:solidFill>
                  <a:srgbClr val="404040"/>
                </a:solidFill>
              </a:rPr>
              <a:t>(podpora delovanju RRA)</a:t>
            </a:r>
          </a:p>
          <a:p>
            <a:pPr marL="342900" lvl="1" indent="-342900" fontAlgn="base">
              <a:spcBef>
                <a:spcPts val="600"/>
              </a:spcBef>
              <a:spcAft>
                <a:spcPct val="0"/>
              </a:spcAft>
              <a:buClr>
                <a:srgbClr val="00B050"/>
              </a:buClr>
              <a:buFont typeface="Wingdings" pitchFamily="2" charset="2"/>
              <a:buChar char="§"/>
              <a:defRPr/>
            </a:pPr>
            <a:r>
              <a:rPr lang="sl-SI" sz="2000" dirty="0">
                <a:solidFill>
                  <a:srgbClr val="404040"/>
                </a:solidFill>
              </a:rPr>
              <a:t>Regijske finančne sheme </a:t>
            </a:r>
            <a:r>
              <a:rPr lang="sl-SI" sz="1400" dirty="0">
                <a:solidFill>
                  <a:srgbClr val="404040"/>
                </a:solidFill>
              </a:rPr>
              <a:t>(štipendijska shema, garancijske in kreditne sheme, shema za razvoj inovativnosti in tehnološki razvoj, shema za podporo razvoju in uporabi obnovljivih virov in zmanjševanje CO2, sklad za NVO, podporna shema za razvoj podeželja, …)</a:t>
            </a:r>
          </a:p>
          <a:p>
            <a:pPr marL="342900" lvl="1" indent="-342900" fontAlgn="base">
              <a:spcBef>
                <a:spcPts val="600"/>
              </a:spcBef>
              <a:spcAft>
                <a:spcPct val="0"/>
              </a:spcAft>
              <a:buClr>
                <a:srgbClr val="00B050"/>
              </a:buClr>
              <a:buFont typeface="Wingdings" pitchFamily="2" charset="2"/>
              <a:buChar char="§"/>
              <a:defRPr/>
            </a:pPr>
            <a:r>
              <a:rPr lang="sl-SI" sz="2000" dirty="0">
                <a:solidFill>
                  <a:srgbClr val="404040"/>
                </a:solidFill>
              </a:rPr>
              <a:t>Podpora skupnim iniciativam občin </a:t>
            </a:r>
            <a:r>
              <a:rPr lang="sl-SI" sz="1400" dirty="0">
                <a:solidFill>
                  <a:srgbClr val="404040"/>
                </a:solidFill>
              </a:rPr>
              <a:t>(prostor, promet, šport, …) </a:t>
            </a:r>
          </a:p>
          <a:p>
            <a:pPr marL="342900" lvl="1" indent="-342900" fontAlgn="base">
              <a:spcBef>
                <a:spcPts val="600"/>
              </a:spcBef>
              <a:spcAft>
                <a:spcPct val="0"/>
              </a:spcAft>
              <a:buClr>
                <a:srgbClr val="00B050"/>
              </a:buClr>
              <a:buFont typeface="Wingdings" pitchFamily="2" charset="2"/>
              <a:buChar char="§"/>
              <a:defRPr/>
            </a:pPr>
            <a:r>
              <a:rPr lang="sl-SI" sz="2000" dirty="0">
                <a:solidFill>
                  <a:srgbClr val="404040"/>
                </a:solidFill>
              </a:rPr>
              <a:t>Krepitev nevladnega sektorja </a:t>
            </a:r>
          </a:p>
          <a:p>
            <a:pPr marL="342900" lvl="1" indent="-342900" fontAlgn="base">
              <a:spcBef>
                <a:spcPts val="600"/>
              </a:spcBef>
              <a:spcAft>
                <a:spcPct val="0"/>
              </a:spcAft>
              <a:buClr>
                <a:srgbClr val="00B050"/>
              </a:buClr>
              <a:buFont typeface="Wingdings" pitchFamily="2" charset="2"/>
              <a:buChar char="§"/>
              <a:defRPr/>
            </a:pPr>
            <a:r>
              <a:rPr lang="sl-SI" sz="2000" dirty="0">
                <a:solidFill>
                  <a:srgbClr val="404040"/>
                </a:solidFill>
              </a:rPr>
              <a:t>Regijski geografski informacijski sistem</a:t>
            </a:r>
          </a:p>
          <a:p>
            <a:pPr marL="342900" lvl="1" indent="-342900" fontAlgn="base">
              <a:spcBef>
                <a:spcPts val="600"/>
              </a:spcBef>
              <a:spcAft>
                <a:spcPct val="0"/>
              </a:spcAft>
              <a:buClr>
                <a:srgbClr val="00B050"/>
              </a:buClr>
              <a:buFont typeface="Wingdings" pitchFamily="2" charset="2"/>
              <a:buChar char="§"/>
              <a:defRPr/>
            </a:pPr>
            <a:r>
              <a:rPr lang="sl-SI" sz="2000" dirty="0">
                <a:solidFill>
                  <a:srgbClr val="404040"/>
                </a:solidFill>
              </a:rPr>
              <a:t>Promocija regije za (tuje) investitorje</a:t>
            </a:r>
          </a:p>
          <a:p>
            <a:pPr marL="342900" lvl="1" indent="-342900" fontAlgn="base">
              <a:spcBef>
                <a:spcPts val="600"/>
              </a:spcBef>
              <a:spcAft>
                <a:spcPct val="0"/>
              </a:spcAft>
              <a:buClr>
                <a:srgbClr val="00B050"/>
              </a:buClr>
              <a:buFont typeface="Wingdings" pitchFamily="2" charset="2"/>
              <a:buChar char="§"/>
              <a:defRPr/>
            </a:pPr>
            <a:r>
              <a:rPr lang="sl-SI" sz="2000" dirty="0">
                <a:solidFill>
                  <a:srgbClr val="404040"/>
                </a:solidFill>
              </a:rPr>
              <a:t>E-javna uprava Gorenjske</a:t>
            </a:r>
          </a:p>
          <a:p>
            <a:pPr marL="342900" lvl="1" indent="-342900" fontAlgn="base">
              <a:spcBef>
                <a:spcPts val="600"/>
              </a:spcBef>
              <a:spcAft>
                <a:spcPct val="0"/>
              </a:spcAft>
              <a:buClr>
                <a:srgbClr val="00B050"/>
              </a:buClr>
              <a:buFont typeface="Wingdings" pitchFamily="2" charset="2"/>
              <a:buChar char="§"/>
              <a:defRPr/>
            </a:pPr>
            <a:r>
              <a:rPr lang="sl-SI" sz="2000" dirty="0">
                <a:solidFill>
                  <a:srgbClr val="404040"/>
                </a:solidFill>
              </a:rPr>
              <a:t>E-zdravje</a:t>
            </a:r>
          </a:p>
          <a:p>
            <a:pPr marL="0" indent="0">
              <a:buNone/>
            </a:pPr>
            <a:endParaRPr lang="sl-SI" sz="2900" dirty="0"/>
          </a:p>
        </p:txBody>
      </p:sp>
      <p:sp>
        <p:nvSpPr>
          <p:cNvPr id="6" name="Pravokotnik 5"/>
          <p:cNvSpPr/>
          <p:nvPr/>
        </p:nvSpPr>
        <p:spPr>
          <a:xfrm>
            <a:off x="769026" y="5805264"/>
            <a:ext cx="5184775" cy="431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sl-SI" sz="2000" dirty="0">
                <a:solidFill>
                  <a:srgbClr val="404040"/>
                </a:solidFill>
              </a:rPr>
              <a:t>Med-regionalni projekt: Triglavski narodni park </a:t>
            </a:r>
            <a:endParaRPr lang="sl-SI" sz="2000" i="1" dirty="0">
              <a:solidFill>
                <a:srgbClr val="404040"/>
              </a:solidFill>
            </a:endParaRPr>
          </a:p>
        </p:txBody>
      </p:sp>
    </p:spTree>
    <p:extLst>
      <p:ext uri="{BB962C8B-B14F-4D97-AF65-F5344CB8AC3E}">
        <p14:creationId xmlns:p14="http://schemas.microsoft.com/office/powerpoint/2010/main" xmlns="" val="4276057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57200" y="1052736"/>
            <a:ext cx="8507288" cy="5073427"/>
          </a:xfrm>
        </p:spPr>
        <p:txBody>
          <a:bodyPr>
            <a:normAutofit/>
          </a:bodyPr>
          <a:lstStyle/>
          <a:p>
            <a:pPr>
              <a:buNone/>
            </a:pPr>
            <a:r>
              <a:rPr lang="sl-SI" sz="2400" b="1" i="1" dirty="0" smtClean="0">
                <a:solidFill>
                  <a:schemeClr val="accent1">
                    <a:lumMod val="75000"/>
                  </a:schemeClr>
                </a:solidFill>
              </a:rPr>
              <a:t>Področje 1: Tehnološki razvoj, podjetništvo in inovativnost</a:t>
            </a:r>
          </a:p>
          <a:p>
            <a:pPr>
              <a:buNone/>
            </a:pPr>
            <a:endParaRPr lang="sl-SI" sz="29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7" y="1556792"/>
            <a:ext cx="8280920" cy="4818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6057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57200" y="1052736"/>
            <a:ext cx="8507288" cy="5073427"/>
          </a:xfrm>
        </p:spPr>
        <p:txBody>
          <a:bodyPr>
            <a:normAutofit/>
          </a:bodyPr>
          <a:lstStyle/>
          <a:p>
            <a:pPr>
              <a:buNone/>
            </a:pPr>
            <a:r>
              <a:rPr lang="sl-SI" sz="2400" b="1" i="1" dirty="0" smtClean="0">
                <a:solidFill>
                  <a:schemeClr val="accent1">
                    <a:lumMod val="75000"/>
                  </a:schemeClr>
                </a:solidFill>
              </a:rPr>
              <a:t>Področje </a:t>
            </a:r>
            <a:r>
              <a:rPr lang="sl-SI" sz="2400" b="1" i="1" dirty="0">
                <a:solidFill>
                  <a:schemeClr val="accent1">
                    <a:lumMod val="75000"/>
                  </a:schemeClr>
                </a:solidFill>
              </a:rPr>
              <a:t>2: Razvoj človeških virov</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412776"/>
            <a:ext cx="8064896" cy="5024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7401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57200" y="1052736"/>
            <a:ext cx="8507288" cy="5073427"/>
          </a:xfrm>
        </p:spPr>
        <p:txBody>
          <a:bodyPr>
            <a:normAutofit/>
          </a:bodyPr>
          <a:lstStyle/>
          <a:p>
            <a:pPr>
              <a:buNone/>
            </a:pPr>
            <a:r>
              <a:rPr lang="sl-SI" sz="2400" b="1" i="1" dirty="0" smtClean="0">
                <a:solidFill>
                  <a:schemeClr val="accent1">
                    <a:lumMod val="75000"/>
                  </a:schemeClr>
                </a:solidFill>
              </a:rPr>
              <a:t>Področje </a:t>
            </a:r>
            <a:r>
              <a:rPr lang="sl-SI" sz="2400" b="1" i="1" dirty="0">
                <a:solidFill>
                  <a:schemeClr val="accent1">
                    <a:lumMod val="75000"/>
                  </a:schemeClr>
                </a:solidFill>
              </a:rPr>
              <a:t>3</a:t>
            </a:r>
            <a:r>
              <a:rPr lang="sl-SI" sz="2400" b="1" i="1" dirty="0" smtClean="0">
                <a:solidFill>
                  <a:schemeClr val="accent1">
                    <a:lumMod val="75000"/>
                  </a:schemeClr>
                </a:solidFill>
              </a:rPr>
              <a:t>: Turizem</a:t>
            </a:r>
            <a:endParaRPr lang="sl-SI" sz="2400" b="1" i="1" dirty="0">
              <a:solidFill>
                <a:schemeClr val="accent1">
                  <a:lumMod val="75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404667"/>
            <a:ext cx="7920880" cy="5062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9190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57200" y="1052736"/>
            <a:ext cx="8507288" cy="5073427"/>
          </a:xfrm>
        </p:spPr>
        <p:txBody>
          <a:bodyPr>
            <a:normAutofit/>
          </a:bodyPr>
          <a:lstStyle/>
          <a:p>
            <a:pPr>
              <a:buNone/>
            </a:pPr>
            <a:r>
              <a:rPr lang="sl-SI" sz="2400" b="1" i="1" dirty="0" smtClean="0">
                <a:solidFill>
                  <a:schemeClr val="accent1">
                    <a:lumMod val="75000"/>
                  </a:schemeClr>
                </a:solidFill>
              </a:rPr>
              <a:t>Področje </a:t>
            </a:r>
            <a:r>
              <a:rPr lang="sl-SI" sz="2400" b="1" i="1" dirty="0">
                <a:solidFill>
                  <a:schemeClr val="accent1">
                    <a:lumMod val="75000"/>
                  </a:schemeClr>
                </a:solidFill>
              </a:rPr>
              <a:t>4</a:t>
            </a:r>
            <a:r>
              <a:rPr lang="sl-SI" sz="2400" b="1" i="1" dirty="0" smtClean="0">
                <a:solidFill>
                  <a:schemeClr val="accent1">
                    <a:lumMod val="75000"/>
                  </a:schemeClr>
                </a:solidFill>
              </a:rPr>
              <a:t>: </a:t>
            </a:r>
            <a:r>
              <a:rPr lang="sl-SI" sz="2400" b="1" i="1" dirty="0">
                <a:solidFill>
                  <a:schemeClr val="accent1">
                    <a:lumMod val="75000"/>
                  </a:schemeClr>
                </a:solidFill>
              </a:rPr>
              <a:t>Okolje, prostor in infrastruktura</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522884"/>
            <a:ext cx="7737281" cy="4779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4215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57200" y="1052736"/>
            <a:ext cx="8507288" cy="5073427"/>
          </a:xfrm>
        </p:spPr>
        <p:txBody>
          <a:bodyPr>
            <a:normAutofit/>
          </a:bodyPr>
          <a:lstStyle/>
          <a:p>
            <a:pPr>
              <a:buNone/>
            </a:pPr>
            <a:r>
              <a:rPr lang="sl-SI" sz="2400" b="1" i="1" dirty="0">
                <a:solidFill>
                  <a:schemeClr val="accent1">
                    <a:lumMod val="75000"/>
                  </a:schemeClr>
                </a:solidFill>
              </a:rPr>
              <a:t>Področje 5</a:t>
            </a:r>
            <a:r>
              <a:rPr lang="sl-SI" sz="2400" b="1" i="1" dirty="0" smtClean="0">
                <a:solidFill>
                  <a:schemeClr val="accent1">
                    <a:lumMod val="75000"/>
                  </a:schemeClr>
                </a:solidFill>
              </a:rPr>
              <a:t>: </a:t>
            </a:r>
            <a:r>
              <a:rPr lang="sl-SI" sz="2400" b="1" i="1" dirty="0">
                <a:solidFill>
                  <a:schemeClr val="accent1">
                    <a:lumMod val="75000"/>
                  </a:schemeClr>
                </a:solidFill>
              </a:rPr>
              <a:t>Razvoj podeželja</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412434"/>
            <a:ext cx="7815025" cy="4932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551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57200" y="1052736"/>
            <a:ext cx="8507288" cy="5073427"/>
          </a:xfrm>
        </p:spPr>
        <p:txBody>
          <a:bodyPr>
            <a:normAutofit/>
          </a:bodyPr>
          <a:lstStyle/>
          <a:p>
            <a:pPr>
              <a:buNone/>
            </a:pPr>
            <a:r>
              <a:rPr lang="sl-SI" sz="2400" b="1" i="1" dirty="0" smtClean="0">
                <a:solidFill>
                  <a:schemeClr val="accent1">
                    <a:lumMod val="75000"/>
                  </a:schemeClr>
                </a:solidFill>
              </a:rPr>
              <a:t>Nacionalni </a:t>
            </a:r>
            <a:r>
              <a:rPr lang="sl-SI" sz="2400" b="1" i="1" dirty="0">
                <a:solidFill>
                  <a:schemeClr val="accent1">
                    <a:lumMod val="75000"/>
                  </a:schemeClr>
                </a:solidFill>
              </a:rPr>
              <a:t>projekti regionalnega </a:t>
            </a:r>
            <a:r>
              <a:rPr lang="sl-SI" sz="2400" b="1" i="1" dirty="0" smtClean="0">
                <a:solidFill>
                  <a:schemeClr val="accent1">
                    <a:lumMod val="75000"/>
                  </a:schemeClr>
                </a:solidFill>
              </a:rPr>
              <a:t>pomena: </a:t>
            </a:r>
          </a:p>
          <a:p>
            <a:pPr>
              <a:buNone/>
            </a:pPr>
            <a:endParaRPr lang="sl-SI" sz="2400" b="1" i="1" dirty="0">
              <a:solidFill>
                <a:schemeClr val="accent1">
                  <a:lumMod val="75000"/>
                </a:scheme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484784"/>
            <a:ext cx="8431213" cy="449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7912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67544" y="1484784"/>
            <a:ext cx="8507288" cy="5073427"/>
          </a:xfrm>
        </p:spPr>
        <p:txBody>
          <a:bodyPr>
            <a:normAutofit/>
          </a:bodyPr>
          <a:lstStyle/>
          <a:p>
            <a:pPr>
              <a:buNone/>
            </a:pPr>
            <a:r>
              <a:rPr lang="sl-SI" sz="2400" b="1" i="1" dirty="0" smtClean="0">
                <a:solidFill>
                  <a:schemeClr val="accent1">
                    <a:lumMod val="75000"/>
                  </a:schemeClr>
                </a:solidFill>
              </a:rPr>
              <a:t>Nadaljnji koraki:</a:t>
            </a:r>
          </a:p>
          <a:p>
            <a:pPr>
              <a:buNone/>
            </a:pPr>
            <a:endParaRPr lang="sl-SI" sz="1000" b="1" i="1" dirty="0">
              <a:solidFill>
                <a:schemeClr val="accent1">
                  <a:lumMod val="75000"/>
                </a:schemeClr>
              </a:solidFill>
            </a:endParaRPr>
          </a:p>
          <a:p>
            <a:pPr marL="342900" lvl="1" indent="-342900" fontAlgn="base">
              <a:spcBef>
                <a:spcPts val="600"/>
              </a:spcBef>
              <a:spcAft>
                <a:spcPct val="0"/>
              </a:spcAft>
              <a:buClr>
                <a:srgbClr val="00B050"/>
              </a:buClr>
              <a:buFont typeface="Wingdings" pitchFamily="2" charset="2"/>
              <a:buChar char="§"/>
              <a:defRPr/>
            </a:pPr>
            <a:r>
              <a:rPr lang="sl-SI" sz="2300" dirty="0">
                <a:solidFill>
                  <a:srgbClr val="404040"/>
                </a:solidFill>
              </a:rPr>
              <a:t>Delo na regijskih projektih (nabor regijskih projektov, določitev nosilcev, definiranje vsebin, financ, </a:t>
            </a:r>
            <a:r>
              <a:rPr lang="sl-SI" sz="2300" dirty="0" smtClean="0">
                <a:solidFill>
                  <a:srgbClr val="404040"/>
                </a:solidFill>
              </a:rPr>
              <a:t>…).</a:t>
            </a:r>
          </a:p>
          <a:p>
            <a:pPr marL="342900" lvl="1" indent="-342900" fontAlgn="base">
              <a:spcBef>
                <a:spcPts val="600"/>
              </a:spcBef>
              <a:spcAft>
                <a:spcPct val="0"/>
              </a:spcAft>
              <a:buClr>
                <a:srgbClr val="00B050"/>
              </a:buClr>
              <a:buFont typeface="Wingdings" pitchFamily="2" charset="2"/>
              <a:buChar char="§"/>
              <a:defRPr/>
            </a:pPr>
            <a:endParaRPr lang="sl-SI" sz="1000" dirty="0">
              <a:solidFill>
                <a:srgbClr val="404040"/>
              </a:solidFill>
            </a:endParaRPr>
          </a:p>
          <a:p>
            <a:pPr marL="342900" lvl="1" indent="-342900" fontAlgn="base">
              <a:spcBef>
                <a:spcPts val="600"/>
              </a:spcBef>
              <a:spcAft>
                <a:spcPct val="0"/>
              </a:spcAft>
              <a:buClr>
                <a:srgbClr val="00B050"/>
              </a:buClr>
              <a:buFont typeface="Wingdings" pitchFamily="2" charset="2"/>
              <a:buChar char="§"/>
              <a:defRPr/>
            </a:pPr>
            <a:r>
              <a:rPr lang="sl-SI" sz="2300" dirty="0">
                <a:solidFill>
                  <a:srgbClr val="404040"/>
                </a:solidFill>
              </a:rPr>
              <a:t>Usklajevanje z nacionalno ravnjo.. </a:t>
            </a:r>
            <a:endParaRPr lang="sl-SI" sz="2300" dirty="0" smtClean="0">
              <a:solidFill>
                <a:srgbClr val="404040"/>
              </a:solidFill>
            </a:endParaRPr>
          </a:p>
          <a:p>
            <a:pPr marL="342900" lvl="1" indent="-342900" fontAlgn="base">
              <a:spcBef>
                <a:spcPts val="600"/>
              </a:spcBef>
              <a:spcAft>
                <a:spcPct val="0"/>
              </a:spcAft>
              <a:buClr>
                <a:srgbClr val="00B050"/>
              </a:buClr>
              <a:buFont typeface="Wingdings" pitchFamily="2" charset="2"/>
              <a:buChar char="§"/>
              <a:defRPr/>
            </a:pPr>
            <a:endParaRPr lang="sl-SI" sz="1000" dirty="0">
              <a:solidFill>
                <a:srgbClr val="404040"/>
              </a:solidFill>
            </a:endParaRPr>
          </a:p>
          <a:p>
            <a:pPr marL="342900" lvl="1" indent="-342900" fontAlgn="base">
              <a:spcBef>
                <a:spcPts val="600"/>
              </a:spcBef>
              <a:spcAft>
                <a:spcPct val="0"/>
              </a:spcAft>
              <a:buClr>
                <a:srgbClr val="00B050"/>
              </a:buClr>
              <a:buFont typeface="Wingdings" pitchFamily="2" charset="2"/>
              <a:buChar char="§"/>
              <a:defRPr/>
            </a:pPr>
            <a:r>
              <a:rPr lang="sl-SI" sz="2300" dirty="0">
                <a:solidFill>
                  <a:srgbClr val="404040"/>
                </a:solidFill>
              </a:rPr>
              <a:t>Dokončna priprava RRP Gorenjske 2014-2020</a:t>
            </a:r>
            <a:r>
              <a:rPr lang="sl-SI" sz="2300" dirty="0" smtClean="0">
                <a:solidFill>
                  <a:srgbClr val="404040"/>
                </a:solidFill>
              </a:rPr>
              <a:t>.</a:t>
            </a:r>
          </a:p>
          <a:p>
            <a:pPr marL="342900" lvl="1" indent="-342900" fontAlgn="base">
              <a:spcBef>
                <a:spcPts val="600"/>
              </a:spcBef>
              <a:spcAft>
                <a:spcPct val="0"/>
              </a:spcAft>
              <a:buClr>
                <a:srgbClr val="00B050"/>
              </a:buClr>
              <a:buFont typeface="Wingdings" pitchFamily="2" charset="2"/>
              <a:buChar char="§"/>
              <a:defRPr/>
            </a:pPr>
            <a:endParaRPr lang="sl-SI" sz="1000" dirty="0" smtClean="0">
              <a:solidFill>
                <a:srgbClr val="404040"/>
              </a:solidFill>
            </a:endParaRPr>
          </a:p>
          <a:p>
            <a:pPr marL="342900" lvl="1" indent="-342900" fontAlgn="base">
              <a:spcBef>
                <a:spcPts val="600"/>
              </a:spcBef>
              <a:spcAft>
                <a:spcPct val="0"/>
              </a:spcAft>
              <a:buClr>
                <a:srgbClr val="00B050"/>
              </a:buClr>
              <a:buFont typeface="Wingdings" pitchFamily="2" charset="2"/>
              <a:buChar char="§"/>
              <a:defRPr/>
            </a:pPr>
            <a:r>
              <a:rPr lang="sl-SI" sz="2300" dirty="0" smtClean="0">
                <a:solidFill>
                  <a:srgbClr val="404040"/>
                </a:solidFill>
              </a:rPr>
              <a:t>Priprava Dogovora za razvoj regij.</a:t>
            </a:r>
            <a:endParaRPr lang="sl-SI" sz="2300" dirty="0">
              <a:solidFill>
                <a:srgbClr val="404040"/>
              </a:solidFill>
            </a:endParaRPr>
          </a:p>
          <a:p>
            <a:pPr>
              <a:buNone/>
            </a:pPr>
            <a:endParaRPr lang="sl-SI" sz="2400" dirty="0"/>
          </a:p>
          <a:p>
            <a:pPr>
              <a:buNone/>
            </a:pPr>
            <a:endParaRPr lang="sl-SI" sz="2400" b="1" i="1" dirty="0">
              <a:solidFill>
                <a:schemeClr val="accent1">
                  <a:lumMod val="75000"/>
                </a:schemeClr>
              </a:solidFill>
            </a:endParaRPr>
          </a:p>
        </p:txBody>
      </p:sp>
    </p:spTree>
    <p:extLst>
      <p:ext uri="{BB962C8B-B14F-4D97-AF65-F5344CB8AC3E}">
        <p14:creationId xmlns:p14="http://schemas.microsoft.com/office/powerpoint/2010/main" xmlns="" val="4007912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8" name="Content Placeholder 7"/>
          <p:cNvSpPr>
            <a:spLocks noGrp="1"/>
          </p:cNvSpPr>
          <p:nvPr>
            <p:ph idx="1"/>
          </p:nvPr>
        </p:nvSpPr>
        <p:spPr>
          <a:xfrm>
            <a:off x="457200" y="1412776"/>
            <a:ext cx="8229600" cy="4713387"/>
          </a:xfrm>
        </p:spPr>
        <p:txBody>
          <a:bodyPr>
            <a:normAutofit fontScale="92500"/>
          </a:bodyPr>
          <a:lstStyle/>
          <a:p>
            <a:pPr marL="0" indent="0">
              <a:buNone/>
            </a:pPr>
            <a:r>
              <a:rPr lang="sl-SI" sz="3000" b="1" i="1" dirty="0" smtClean="0">
                <a:solidFill>
                  <a:schemeClr val="accent1">
                    <a:lumMod val="75000"/>
                  </a:schemeClr>
                </a:solidFill>
              </a:rPr>
              <a:t>REGIONALNI RAZVOJNI PROGRAM (RRP) </a:t>
            </a:r>
            <a:r>
              <a:rPr lang="sl-SI" sz="3000" dirty="0" smtClean="0"/>
              <a:t>je </a:t>
            </a:r>
            <a:r>
              <a:rPr lang="sl-SI" sz="3000" dirty="0"/>
              <a:t>dokument, s katerim regija opredeli ključne razvojne </a:t>
            </a:r>
            <a:r>
              <a:rPr lang="sl-SI" sz="3000" b="1" dirty="0"/>
              <a:t>prednosti in zaostanke</a:t>
            </a:r>
            <a:r>
              <a:rPr lang="sl-SI" sz="3000" dirty="0"/>
              <a:t>, vsebinsko in finančno </a:t>
            </a:r>
            <a:r>
              <a:rPr lang="sl-SI" sz="3000" b="1" dirty="0"/>
              <a:t>ovrednoti programe </a:t>
            </a:r>
            <a:r>
              <a:rPr lang="sl-SI" sz="3000" dirty="0"/>
              <a:t>in </a:t>
            </a:r>
            <a:r>
              <a:rPr lang="sl-SI" sz="3000" b="1" dirty="0"/>
              <a:t>projekte</a:t>
            </a:r>
            <a:r>
              <a:rPr lang="sl-SI" sz="3000" dirty="0"/>
              <a:t> za spodbujanje regionalnega razvoja ter opredeli </a:t>
            </a:r>
            <a:r>
              <a:rPr lang="sl-SI" sz="3000" b="1" dirty="0"/>
              <a:t>nosilce ključnih razvojnih projektov</a:t>
            </a:r>
            <a:r>
              <a:rPr lang="sl-SI" sz="3000" dirty="0"/>
              <a:t> za posamezno programsko obdobje.</a:t>
            </a:r>
          </a:p>
          <a:p>
            <a:pPr marL="0" indent="0">
              <a:buNone/>
            </a:pPr>
            <a:endParaRPr lang="sl-SI" sz="2200" dirty="0"/>
          </a:p>
          <a:p>
            <a:pPr marL="342900" lvl="1" indent="-342900" fontAlgn="base">
              <a:spcBef>
                <a:spcPts val="600"/>
              </a:spcBef>
              <a:spcAft>
                <a:spcPct val="0"/>
              </a:spcAft>
              <a:buClr>
                <a:srgbClr val="00B050"/>
              </a:buClr>
              <a:buFont typeface="Wingdings" pitchFamily="2" charset="2"/>
              <a:buChar char="§"/>
              <a:defRPr/>
            </a:pPr>
            <a:r>
              <a:rPr lang="sl-SI" sz="3000" b="1" dirty="0">
                <a:solidFill>
                  <a:srgbClr val="404040"/>
                </a:solidFill>
              </a:rPr>
              <a:t>RRP 2004-2006</a:t>
            </a:r>
          </a:p>
          <a:p>
            <a:pPr marL="342900" lvl="1" indent="-342900" fontAlgn="base">
              <a:spcBef>
                <a:spcPts val="600"/>
              </a:spcBef>
              <a:spcAft>
                <a:spcPct val="0"/>
              </a:spcAft>
              <a:buClr>
                <a:srgbClr val="00B050"/>
              </a:buClr>
              <a:buFont typeface="Wingdings" pitchFamily="2" charset="2"/>
              <a:buChar char="§"/>
              <a:defRPr/>
            </a:pPr>
            <a:r>
              <a:rPr lang="sl-SI" sz="3000" b="1" dirty="0">
                <a:solidFill>
                  <a:srgbClr val="404040"/>
                </a:solidFill>
              </a:rPr>
              <a:t>RRP 2007-2013</a:t>
            </a:r>
          </a:p>
          <a:p>
            <a:pPr marL="342900" lvl="1" indent="-342900" fontAlgn="base">
              <a:spcBef>
                <a:spcPts val="600"/>
              </a:spcBef>
              <a:spcAft>
                <a:spcPct val="0"/>
              </a:spcAft>
              <a:buClr>
                <a:srgbClr val="00B050"/>
              </a:buClr>
              <a:buFont typeface="Wingdings" pitchFamily="2" charset="2"/>
              <a:buChar char="§"/>
              <a:defRPr/>
            </a:pPr>
            <a:r>
              <a:rPr lang="sl-SI" sz="3000" b="1" dirty="0">
                <a:solidFill>
                  <a:srgbClr val="404040"/>
                </a:solidFill>
              </a:rPr>
              <a:t>RRP 2014-2020</a:t>
            </a:r>
          </a:p>
          <a:p>
            <a:endParaRPr lang="sl-SI"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57200" y="1052736"/>
            <a:ext cx="8507288" cy="5073427"/>
          </a:xfrm>
        </p:spPr>
        <p:txBody>
          <a:bodyPr>
            <a:normAutofit/>
          </a:bodyPr>
          <a:lstStyle/>
          <a:p>
            <a:pPr>
              <a:buNone/>
            </a:pPr>
            <a:endParaRPr lang="sl-SI" sz="2400" dirty="0"/>
          </a:p>
          <a:p>
            <a:pPr>
              <a:buNone/>
            </a:pPr>
            <a:endParaRPr lang="sl-SI" sz="2400" b="1" i="1" dirty="0" smtClean="0">
              <a:solidFill>
                <a:schemeClr val="accent1">
                  <a:lumMod val="75000"/>
                </a:schemeClr>
              </a:solidFill>
            </a:endParaRPr>
          </a:p>
          <a:p>
            <a:pPr>
              <a:buNone/>
            </a:pPr>
            <a:endParaRPr lang="sl-SI" sz="2400" b="1" i="1" dirty="0">
              <a:solidFill>
                <a:schemeClr val="accent1">
                  <a:lumMod val="75000"/>
                </a:schemeClr>
              </a:solidFill>
            </a:endParaRPr>
          </a:p>
          <a:p>
            <a:pPr>
              <a:buNone/>
            </a:pPr>
            <a:endParaRPr lang="sl-SI" sz="2400" b="1" i="1" dirty="0">
              <a:solidFill>
                <a:schemeClr val="accent1">
                  <a:lumMod val="75000"/>
                </a:schemeClr>
              </a:solidFill>
            </a:endParaRPr>
          </a:p>
          <a:p>
            <a:pPr algn="ctr">
              <a:buNone/>
            </a:pPr>
            <a:r>
              <a:rPr lang="sl-SI" sz="2400" i="1" dirty="0"/>
              <a:t> </a:t>
            </a:r>
            <a:r>
              <a:rPr lang="sl-SI" sz="4000" b="1" dirty="0">
                <a:solidFill>
                  <a:schemeClr val="accent1">
                    <a:lumMod val="75000"/>
                  </a:schemeClr>
                </a:solidFill>
              </a:rPr>
              <a:t>Hvala za vašo pozornost!</a:t>
            </a:r>
            <a:endParaRPr lang="sl-SI" sz="4000" b="1" i="1" dirty="0">
              <a:solidFill>
                <a:schemeClr val="accent1">
                  <a:lumMod val="75000"/>
                </a:schemeClr>
              </a:solidFill>
            </a:endParaRPr>
          </a:p>
        </p:txBody>
      </p:sp>
    </p:spTree>
    <p:extLst>
      <p:ext uri="{BB962C8B-B14F-4D97-AF65-F5344CB8AC3E}">
        <p14:creationId xmlns:p14="http://schemas.microsoft.com/office/powerpoint/2010/main" xmlns="" val="3293097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AutoShape 3"/>
          <p:cNvSpPr>
            <a:spLocks noChangeArrowheads="1"/>
          </p:cNvSpPr>
          <p:nvPr/>
        </p:nvSpPr>
        <p:spPr bwMode="auto">
          <a:xfrm>
            <a:off x="5029200" y="1628775"/>
            <a:ext cx="3124200" cy="533400"/>
          </a:xfrm>
          <a:prstGeom prst="wedgeRectCallout">
            <a:avLst>
              <a:gd name="adj1" fmla="val -53403"/>
              <a:gd name="adj2" fmla="val 85713"/>
            </a:avLst>
          </a:prstGeom>
          <a:solidFill>
            <a:schemeClr val="bg1"/>
          </a:solidFill>
          <a:ln w="9525">
            <a:solidFill>
              <a:schemeClr val="tx1"/>
            </a:solidFill>
            <a:miter lim="800000"/>
            <a:headEnd/>
            <a:tailEnd/>
          </a:ln>
        </p:spPr>
        <p:txBody>
          <a:bodyPr/>
          <a:lstStyle/>
          <a:p>
            <a:pPr algn="ctr"/>
            <a:r>
              <a:rPr lang="sl-SI" sz="1300" b="1" dirty="0">
                <a:solidFill>
                  <a:srgbClr val="1F497D"/>
                </a:solidFill>
                <a:latin typeface="Arial" charset="0"/>
              </a:rPr>
              <a:t>OP ESF 26% </a:t>
            </a:r>
            <a:r>
              <a:rPr lang="sl-SI" sz="1300" b="1" dirty="0" smtClean="0">
                <a:solidFill>
                  <a:srgbClr val="1F497D"/>
                </a:solidFill>
                <a:latin typeface="Arial" charset="0"/>
              </a:rPr>
              <a:t>(</a:t>
            </a:r>
            <a:r>
              <a:rPr lang="sl-SI" sz="1300" b="1" dirty="0">
                <a:solidFill>
                  <a:srgbClr val="1F497D"/>
                </a:solidFill>
                <a:latin typeface="Arial" charset="0"/>
              </a:rPr>
              <a:t>645 mio EUR);</a:t>
            </a:r>
          </a:p>
          <a:p>
            <a:pPr algn="ctr"/>
            <a:r>
              <a:rPr lang="sl-SI" sz="1300" b="1" dirty="0">
                <a:solidFill>
                  <a:srgbClr val="1F497D"/>
                </a:solidFill>
                <a:latin typeface="Arial" charset="0"/>
              </a:rPr>
              <a:t>OP ERDF 74% </a:t>
            </a:r>
            <a:r>
              <a:rPr lang="sl-SI" sz="1300" b="1" dirty="0" smtClean="0">
                <a:solidFill>
                  <a:srgbClr val="1F497D"/>
                </a:solidFill>
                <a:latin typeface="Arial" charset="0"/>
              </a:rPr>
              <a:t>(</a:t>
            </a:r>
            <a:r>
              <a:rPr lang="sl-SI" sz="1300" b="1" dirty="0">
                <a:solidFill>
                  <a:srgbClr val="1F497D"/>
                </a:solidFill>
                <a:latin typeface="Arial" charset="0"/>
              </a:rPr>
              <a:t>2124,2 mio EUR)</a:t>
            </a:r>
          </a:p>
        </p:txBody>
      </p:sp>
      <p:sp>
        <p:nvSpPr>
          <p:cNvPr id="447492" name="Text Box 4"/>
          <p:cNvSpPr txBox="1">
            <a:spLocks noChangeArrowheads="1"/>
          </p:cNvSpPr>
          <p:nvPr/>
        </p:nvSpPr>
        <p:spPr bwMode="auto">
          <a:xfrm>
            <a:off x="381000" y="5086350"/>
            <a:ext cx="6207125" cy="287338"/>
          </a:xfrm>
          <a:prstGeom prst="rect">
            <a:avLst/>
          </a:prstGeom>
          <a:solidFill>
            <a:srgbClr val="FFFFFF"/>
          </a:solidFill>
          <a:ln w="9525">
            <a:solidFill>
              <a:schemeClr val="accent2"/>
            </a:solidFill>
            <a:miter lim="800000"/>
            <a:headEnd/>
            <a:tailEnd/>
          </a:ln>
        </p:spPr>
        <p:txBody>
          <a:bodyPr/>
          <a:lstStyle>
            <a:lvl1pPr eaLnBrk="0" hangingPunct="0">
              <a:defRPr sz="2400">
                <a:solidFill>
                  <a:schemeClr val="tx1"/>
                </a:solidFill>
                <a:latin typeface="Trebuchet MS" pitchFamily="34" charset="0"/>
                <a:ea typeface="ＭＳ Ｐゴシック" charset="-128"/>
              </a:defRPr>
            </a:lvl1pPr>
            <a:lvl2pPr marL="37931725" indent="-37474525" eaLnBrk="0" hangingPunct="0">
              <a:defRPr sz="2400">
                <a:solidFill>
                  <a:schemeClr val="tx1"/>
                </a:solidFill>
                <a:latin typeface="Trebuchet MS" pitchFamily="34" charset="0"/>
                <a:ea typeface="ＭＳ Ｐゴシック" charset="-128"/>
              </a:defRPr>
            </a:lvl2pPr>
            <a:lvl3pPr eaLnBrk="0" hangingPunct="0">
              <a:defRPr sz="2400">
                <a:solidFill>
                  <a:schemeClr val="tx1"/>
                </a:solidFill>
                <a:latin typeface="Trebuchet MS" pitchFamily="34" charset="0"/>
                <a:ea typeface="ＭＳ Ｐゴシック" charset="-128"/>
              </a:defRPr>
            </a:lvl3pPr>
            <a:lvl4pPr eaLnBrk="0" hangingPunct="0">
              <a:defRPr sz="2400">
                <a:solidFill>
                  <a:schemeClr val="tx1"/>
                </a:solidFill>
                <a:latin typeface="Trebuchet MS" pitchFamily="34" charset="0"/>
                <a:ea typeface="ＭＳ Ｐゴシック" charset="-128"/>
              </a:defRPr>
            </a:lvl4pPr>
            <a:lvl5pPr eaLnBrk="0" hangingPunct="0">
              <a:defRPr sz="2400">
                <a:solidFill>
                  <a:schemeClr val="tx1"/>
                </a:solidFill>
                <a:latin typeface="Trebuchet MS" pitchFamily="34" charset="0"/>
                <a:ea typeface="ＭＳ Ｐゴシック" charset="-128"/>
              </a:defRPr>
            </a:lvl5pPr>
            <a:lvl6pPr marL="457200" eaLnBrk="0" fontAlgn="base" hangingPunct="0">
              <a:spcBef>
                <a:spcPct val="0"/>
              </a:spcBef>
              <a:spcAft>
                <a:spcPct val="0"/>
              </a:spcAft>
              <a:defRPr sz="2400">
                <a:solidFill>
                  <a:schemeClr val="tx1"/>
                </a:solidFill>
                <a:latin typeface="Trebuchet MS" pitchFamily="34" charset="0"/>
                <a:ea typeface="ＭＳ Ｐゴシック" charset="-128"/>
              </a:defRPr>
            </a:lvl6pPr>
            <a:lvl7pPr marL="914400" eaLnBrk="0" fontAlgn="base" hangingPunct="0">
              <a:spcBef>
                <a:spcPct val="0"/>
              </a:spcBef>
              <a:spcAft>
                <a:spcPct val="0"/>
              </a:spcAft>
              <a:defRPr sz="2400">
                <a:solidFill>
                  <a:schemeClr val="tx1"/>
                </a:solidFill>
                <a:latin typeface="Trebuchet MS" pitchFamily="34" charset="0"/>
                <a:ea typeface="ＭＳ Ｐゴシック" charset="-128"/>
              </a:defRPr>
            </a:lvl7pPr>
            <a:lvl8pPr marL="1371600" eaLnBrk="0" fontAlgn="base" hangingPunct="0">
              <a:spcBef>
                <a:spcPct val="0"/>
              </a:spcBef>
              <a:spcAft>
                <a:spcPct val="0"/>
              </a:spcAft>
              <a:defRPr sz="2400">
                <a:solidFill>
                  <a:schemeClr val="tx1"/>
                </a:solidFill>
                <a:latin typeface="Trebuchet MS" pitchFamily="34" charset="0"/>
                <a:ea typeface="ＭＳ Ｐゴシック" charset="-128"/>
              </a:defRPr>
            </a:lvl8pPr>
            <a:lvl9pPr marL="1828800" eaLnBrk="0" fontAlgn="base" hangingPunct="0">
              <a:spcBef>
                <a:spcPct val="0"/>
              </a:spcBef>
              <a:spcAft>
                <a:spcPct val="0"/>
              </a:spcAft>
              <a:defRPr sz="2400">
                <a:solidFill>
                  <a:schemeClr val="tx1"/>
                </a:solidFill>
                <a:latin typeface="Trebuchet MS" pitchFamily="34" charset="0"/>
                <a:ea typeface="ＭＳ Ｐゴシック" charset="-128"/>
              </a:defRPr>
            </a:lvl9pPr>
          </a:lstStyle>
          <a:p>
            <a:r>
              <a:rPr lang="en-GB" sz="1400" b="1">
                <a:solidFill>
                  <a:srgbClr val="1F497D"/>
                </a:solidFill>
                <a:latin typeface="Arial" charset="0"/>
              </a:rPr>
              <a:t>Operational programme of human resources development 2007-2013</a:t>
            </a:r>
          </a:p>
        </p:txBody>
      </p:sp>
      <p:sp>
        <p:nvSpPr>
          <p:cNvPr id="447493" name="Text Box 5"/>
          <p:cNvSpPr txBox="1">
            <a:spLocks noChangeArrowheads="1"/>
          </p:cNvSpPr>
          <p:nvPr/>
        </p:nvSpPr>
        <p:spPr bwMode="auto">
          <a:xfrm>
            <a:off x="381000" y="4095750"/>
            <a:ext cx="8583613" cy="341313"/>
          </a:xfrm>
          <a:prstGeom prst="rect">
            <a:avLst/>
          </a:prstGeom>
          <a:solidFill>
            <a:srgbClr val="FFFFFF"/>
          </a:solidFill>
          <a:ln w="9525">
            <a:solidFill>
              <a:schemeClr val="accent2"/>
            </a:solidFill>
            <a:miter lim="800000"/>
            <a:headEnd/>
            <a:tailEnd/>
          </a:ln>
        </p:spPr>
        <p:txBody>
          <a:bodyPr/>
          <a:lstStyle>
            <a:lvl1pPr eaLnBrk="0" hangingPunct="0">
              <a:defRPr sz="2400">
                <a:solidFill>
                  <a:schemeClr val="tx1"/>
                </a:solidFill>
                <a:latin typeface="Trebuchet MS" pitchFamily="34" charset="0"/>
                <a:ea typeface="ＭＳ Ｐゴシック" charset="-128"/>
              </a:defRPr>
            </a:lvl1pPr>
            <a:lvl2pPr marL="37931725" indent="-37474525" eaLnBrk="0" hangingPunct="0">
              <a:defRPr sz="2400">
                <a:solidFill>
                  <a:schemeClr val="tx1"/>
                </a:solidFill>
                <a:latin typeface="Trebuchet MS" pitchFamily="34" charset="0"/>
                <a:ea typeface="ＭＳ Ｐゴシック" charset="-128"/>
              </a:defRPr>
            </a:lvl2pPr>
            <a:lvl3pPr eaLnBrk="0" hangingPunct="0">
              <a:defRPr sz="2400">
                <a:solidFill>
                  <a:schemeClr val="tx1"/>
                </a:solidFill>
                <a:latin typeface="Trebuchet MS" pitchFamily="34" charset="0"/>
                <a:ea typeface="ＭＳ Ｐゴシック" charset="-128"/>
              </a:defRPr>
            </a:lvl3pPr>
            <a:lvl4pPr eaLnBrk="0" hangingPunct="0">
              <a:defRPr sz="2400">
                <a:solidFill>
                  <a:schemeClr val="tx1"/>
                </a:solidFill>
                <a:latin typeface="Trebuchet MS" pitchFamily="34" charset="0"/>
                <a:ea typeface="ＭＳ Ｐゴシック" charset="-128"/>
              </a:defRPr>
            </a:lvl4pPr>
            <a:lvl5pPr eaLnBrk="0" hangingPunct="0">
              <a:defRPr sz="2400">
                <a:solidFill>
                  <a:schemeClr val="tx1"/>
                </a:solidFill>
                <a:latin typeface="Trebuchet MS" pitchFamily="34" charset="0"/>
                <a:ea typeface="ＭＳ Ｐゴシック" charset="-128"/>
              </a:defRPr>
            </a:lvl5pPr>
            <a:lvl6pPr marL="457200" eaLnBrk="0" fontAlgn="base" hangingPunct="0">
              <a:spcBef>
                <a:spcPct val="0"/>
              </a:spcBef>
              <a:spcAft>
                <a:spcPct val="0"/>
              </a:spcAft>
              <a:defRPr sz="2400">
                <a:solidFill>
                  <a:schemeClr val="tx1"/>
                </a:solidFill>
                <a:latin typeface="Trebuchet MS" pitchFamily="34" charset="0"/>
                <a:ea typeface="ＭＳ Ｐゴシック" charset="-128"/>
              </a:defRPr>
            </a:lvl6pPr>
            <a:lvl7pPr marL="914400" eaLnBrk="0" fontAlgn="base" hangingPunct="0">
              <a:spcBef>
                <a:spcPct val="0"/>
              </a:spcBef>
              <a:spcAft>
                <a:spcPct val="0"/>
              </a:spcAft>
              <a:defRPr sz="2400">
                <a:solidFill>
                  <a:schemeClr val="tx1"/>
                </a:solidFill>
                <a:latin typeface="Trebuchet MS" pitchFamily="34" charset="0"/>
                <a:ea typeface="ＭＳ Ｐゴシック" charset="-128"/>
              </a:defRPr>
            </a:lvl7pPr>
            <a:lvl8pPr marL="1371600" eaLnBrk="0" fontAlgn="base" hangingPunct="0">
              <a:spcBef>
                <a:spcPct val="0"/>
              </a:spcBef>
              <a:spcAft>
                <a:spcPct val="0"/>
              </a:spcAft>
              <a:defRPr sz="2400">
                <a:solidFill>
                  <a:schemeClr val="tx1"/>
                </a:solidFill>
                <a:latin typeface="Trebuchet MS" pitchFamily="34" charset="0"/>
                <a:ea typeface="ＭＳ Ｐゴシック" charset="-128"/>
              </a:defRPr>
            </a:lvl8pPr>
            <a:lvl9pPr marL="1828800" eaLnBrk="0" fontAlgn="base" hangingPunct="0">
              <a:spcBef>
                <a:spcPct val="0"/>
              </a:spcBef>
              <a:spcAft>
                <a:spcPct val="0"/>
              </a:spcAft>
              <a:defRPr sz="2400">
                <a:solidFill>
                  <a:schemeClr val="tx1"/>
                </a:solidFill>
                <a:latin typeface="Trebuchet MS" pitchFamily="34" charset="0"/>
                <a:ea typeface="ＭＳ Ｐゴシック" charset="-128"/>
              </a:defRPr>
            </a:lvl9pPr>
          </a:lstStyle>
          <a:p>
            <a:r>
              <a:rPr lang="en-GB" sz="1400" b="1">
                <a:solidFill>
                  <a:srgbClr val="1F497D"/>
                </a:solidFill>
                <a:latin typeface="Arial" charset="0"/>
              </a:rPr>
              <a:t>Operational programme for environmental protection and sustainable use of energy  2007-2013</a:t>
            </a:r>
          </a:p>
        </p:txBody>
      </p:sp>
      <p:sp>
        <p:nvSpPr>
          <p:cNvPr id="447494" name="Text Box 6"/>
          <p:cNvSpPr txBox="1">
            <a:spLocks noChangeArrowheads="1"/>
          </p:cNvSpPr>
          <p:nvPr/>
        </p:nvSpPr>
        <p:spPr bwMode="auto">
          <a:xfrm>
            <a:off x="381000" y="4629150"/>
            <a:ext cx="6207125" cy="312738"/>
          </a:xfrm>
          <a:prstGeom prst="rect">
            <a:avLst/>
          </a:prstGeom>
          <a:solidFill>
            <a:srgbClr val="FFFFFF"/>
          </a:solidFill>
          <a:ln w="9525">
            <a:solidFill>
              <a:schemeClr val="accent2"/>
            </a:solidFill>
            <a:miter lim="800000"/>
            <a:headEnd/>
            <a:tailEnd/>
          </a:ln>
        </p:spPr>
        <p:txBody>
          <a:bodyPr/>
          <a:lstStyle>
            <a:lvl1pPr eaLnBrk="0" hangingPunct="0">
              <a:defRPr sz="2400">
                <a:solidFill>
                  <a:schemeClr val="tx1"/>
                </a:solidFill>
                <a:latin typeface="Trebuchet MS" pitchFamily="34" charset="0"/>
                <a:ea typeface="ＭＳ Ｐゴシック" charset="-128"/>
              </a:defRPr>
            </a:lvl1pPr>
            <a:lvl2pPr marL="37931725" indent="-37474525" eaLnBrk="0" hangingPunct="0">
              <a:defRPr sz="2400">
                <a:solidFill>
                  <a:schemeClr val="tx1"/>
                </a:solidFill>
                <a:latin typeface="Trebuchet MS" pitchFamily="34" charset="0"/>
                <a:ea typeface="ＭＳ Ｐゴシック" charset="-128"/>
              </a:defRPr>
            </a:lvl2pPr>
            <a:lvl3pPr eaLnBrk="0" hangingPunct="0">
              <a:defRPr sz="2400">
                <a:solidFill>
                  <a:schemeClr val="tx1"/>
                </a:solidFill>
                <a:latin typeface="Trebuchet MS" pitchFamily="34" charset="0"/>
                <a:ea typeface="ＭＳ Ｐゴシック" charset="-128"/>
              </a:defRPr>
            </a:lvl3pPr>
            <a:lvl4pPr eaLnBrk="0" hangingPunct="0">
              <a:defRPr sz="2400">
                <a:solidFill>
                  <a:schemeClr val="tx1"/>
                </a:solidFill>
                <a:latin typeface="Trebuchet MS" pitchFamily="34" charset="0"/>
                <a:ea typeface="ＭＳ Ｐゴシック" charset="-128"/>
              </a:defRPr>
            </a:lvl4pPr>
            <a:lvl5pPr eaLnBrk="0" hangingPunct="0">
              <a:defRPr sz="2400">
                <a:solidFill>
                  <a:schemeClr val="tx1"/>
                </a:solidFill>
                <a:latin typeface="Trebuchet MS" pitchFamily="34" charset="0"/>
                <a:ea typeface="ＭＳ Ｐゴシック" charset="-128"/>
              </a:defRPr>
            </a:lvl5pPr>
            <a:lvl6pPr marL="457200" eaLnBrk="0" fontAlgn="base" hangingPunct="0">
              <a:spcBef>
                <a:spcPct val="0"/>
              </a:spcBef>
              <a:spcAft>
                <a:spcPct val="0"/>
              </a:spcAft>
              <a:defRPr sz="2400">
                <a:solidFill>
                  <a:schemeClr val="tx1"/>
                </a:solidFill>
                <a:latin typeface="Trebuchet MS" pitchFamily="34" charset="0"/>
                <a:ea typeface="ＭＳ Ｐゴシック" charset="-128"/>
              </a:defRPr>
            </a:lvl6pPr>
            <a:lvl7pPr marL="914400" eaLnBrk="0" fontAlgn="base" hangingPunct="0">
              <a:spcBef>
                <a:spcPct val="0"/>
              </a:spcBef>
              <a:spcAft>
                <a:spcPct val="0"/>
              </a:spcAft>
              <a:defRPr sz="2400">
                <a:solidFill>
                  <a:schemeClr val="tx1"/>
                </a:solidFill>
                <a:latin typeface="Trebuchet MS" pitchFamily="34" charset="0"/>
                <a:ea typeface="ＭＳ Ｐゴシック" charset="-128"/>
              </a:defRPr>
            </a:lvl7pPr>
            <a:lvl8pPr marL="1371600" eaLnBrk="0" fontAlgn="base" hangingPunct="0">
              <a:spcBef>
                <a:spcPct val="0"/>
              </a:spcBef>
              <a:spcAft>
                <a:spcPct val="0"/>
              </a:spcAft>
              <a:defRPr sz="2400">
                <a:solidFill>
                  <a:schemeClr val="tx1"/>
                </a:solidFill>
                <a:latin typeface="Trebuchet MS" pitchFamily="34" charset="0"/>
                <a:ea typeface="ＭＳ Ｐゴシック" charset="-128"/>
              </a:defRPr>
            </a:lvl8pPr>
            <a:lvl9pPr marL="1828800" eaLnBrk="0" fontAlgn="base" hangingPunct="0">
              <a:spcBef>
                <a:spcPct val="0"/>
              </a:spcBef>
              <a:spcAft>
                <a:spcPct val="0"/>
              </a:spcAft>
              <a:defRPr sz="2400">
                <a:solidFill>
                  <a:schemeClr val="tx1"/>
                </a:solidFill>
                <a:latin typeface="Trebuchet MS" pitchFamily="34" charset="0"/>
                <a:ea typeface="ＭＳ Ｐゴシック" charset="-128"/>
              </a:defRPr>
            </a:lvl9pPr>
          </a:lstStyle>
          <a:p>
            <a:r>
              <a:rPr lang="en-GB" sz="1400" b="1">
                <a:solidFill>
                  <a:srgbClr val="1F497D"/>
                </a:solidFill>
                <a:latin typeface="Arial" charset="0"/>
              </a:rPr>
              <a:t>Operational programme of transport infrastructure 2007-2013</a:t>
            </a:r>
          </a:p>
          <a:p>
            <a:endParaRPr lang="en-GB" sz="1400" b="1">
              <a:solidFill>
                <a:srgbClr val="1F497D"/>
              </a:solidFill>
              <a:latin typeface="Arial" charset="0"/>
            </a:endParaRPr>
          </a:p>
        </p:txBody>
      </p:sp>
      <p:sp>
        <p:nvSpPr>
          <p:cNvPr id="447495" name="Text Box 7"/>
          <p:cNvSpPr txBox="1">
            <a:spLocks noChangeArrowheads="1"/>
          </p:cNvSpPr>
          <p:nvPr/>
        </p:nvSpPr>
        <p:spPr bwMode="auto">
          <a:xfrm>
            <a:off x="381000" y="5543550"/>
            <a:ext cx="5270500" cy="333375"/>
          </a:xfrm>
          <a:prstGeom prst="rect">
            <a:avLst/>
          </a:prstGeom>
          <a:solidFill>
            <a:srgbClr val="FFFFFF"/>
          </a:solidFill>
          <a:ln w="9525">
            <a:solidFill>
              <a:schemeClr val="accent2"/>
            </a:solidFill>
            <a:miter lim="800000"/>
            <a:headEnd/>
            <a:tailEnd/>
          </a:ln>
        </p:spPr>
        <p:txBody>
          <a:bodyPr/>
          <a:lstStyle>
            <a:lvl1pPr eaLnBrk="0" hangingPunct="0">
              <a:defRPr sz="2400">
                <a:solidFill>
                  <a:schemeClr val="tx1"/>
                </a:solidFill>
                <a:latin typeface="Trebuchet MS" pitchFamily="34" charset="0"/>
                <a:ea typeface="ＭＳ Ｐゴシック" charset="-128"/>
              </a:defRPr>
            </a:lvl1pPr>
            <a:lvl2pPr marL="37931725" indent="-37474525" eaLnBrk="0" hangingPunct="0">
              <a:defRPr sz="2400">
                <a:solidFill>
                  <a:schemeClr val="tx1"/>
                </a:solidFill>
                <a:latin typeface="Trebuchet MS" pitchFamily="34" charset="0"/>
                <a:ea typeface="ＭＳ Ｐゴシック" charset="-128"/>
              </a:defRPr>
            </a:lvl2pPr>
            <a:lvl3pPr eaLnBrk="0" hangingPunct="0">
              <a:defRPr sz="2400">
                <a:solidFill>
                  <a:schemeClr val="tx1"/>
                </a:solidFill>
                <a:latin typeface="Trebuchet MS" pitchFamily="34" charset="0"/>
                <a:ea typeface="ＭＳ Ｐゴシック" charset="-128"/>
              </a:defRPr>
            </a:lvl3pPr>
            <a:lvl4pPr eaLnBrk="0" hangingPunct="0">
              <a:defRPr sz="2400">
                <a:solidFill>
                  <a:schemeClr val="tx1"/>
                </a:solidFill>
                <a:latin typeface="Trebuchet MS" pitchFamily="34" charset="0"/>
                <a:ea typeface="ＭＳ Ｐゴシック" charset="-128"/>
              </a:defRPr>
            </a:lvl4pPr>
            <a:lvl5pPr eaLnBrk="0" hangingPunct="0">
              <a:defRPr sz="2400">
                <a:solidFill>
                  <a:schemeClr val="tx1"/>
                </a:solidFill>
                <a:latin typeface="Trebuchet MS" pitchFamily="34" charset="0"/>
                <a:ea typeface="ＭＳ Ｐゴシック" charset="-128"/>
              </a:defRPr>
            </a:lvl5pPr>
            <a:lvl6pPr marL="457200" eaLnBrk="0" fontAlgn="base" hangingPunct="0">
              <a:spcBef>
                <a:spcPct val="0"/>
              </a:spcBef>
              <a:spcAft>
                <a:spcPct val="0"/>
              </a:spcAft>
              <a:defRPr sz="2400">
                <a:solidFill>
                  <a:schemeClr val="tx1"/>
                </a:solidFill>
                <a:latin typeface="Trebuchet MS" pitchFamily="34" charset="0"/>
                <a:ea typeface="ＭＳ Ｐゴシック" charset="-128"/>
              </a:defRPr>
            </a:lvl6pPr>
            <a:lvl7pPr marL="914400" eaLnBrk="0" fontAlgn="base" hangingPunct="0">
              <a:spcBef>
                <a:spcPct val="0"/>
              </a:spcBef>
              <a:spcAft>
                <a:spcPct val="0"/>
              </a:spcAft>
              <a:defRPr sz="2400">
                <a:solidFill>
                  <a:schemeClr val="tx1"/>
                </a:solidFill>
                <a:latin typeface="Trebuchet MS" pitchFamily="34" charset="0"/>
                <a:ea typeface="ＭＳ Ｐゴシック" charset="-128"/>
              </a:defRPr>
            </a:lvl7pPr>
            <a:lvl8pPr marL="1371600" eaLnBrk="0" fontAlgn="base" hangingPunct="0">
              <a:spcBef>
                <a:spcPct val="0"/>
              </a:spcBef>
              <a:spcAft>
                <a:spcPct val="0"/>
              </a:spcAft>
              <a:defRPr sz="2400">
                <a:solidFill>
                  <a:schemeClr val="tx1"/>
                </a:solidFill>
                <a:latin typeface="Trebuchet MS" pitchFamily="34" charset="0"/>
                <a:ea typeface="ＭＳ Ｐゴシック" charset="-128"/>
              </a:defRPr>
            </a:lvl8pPr>
            <a:lvl9pPr marL="1828800" eaLnBrk="0" fontAlgn="base" hangingPunct="0">
              <a:spcBef>
                <a:spcPct val="0"/>
              </a:spcBef>
              <a:spcAft>
                <a:spcPct val="0"/>
              </a:spcAft>
              <a:defRPr sz="2400">
                <a:solidFill>
                  <a:schemeClr val="tx1"/>
                </a:solidFill>
                <a:latin typeface="Trebuchet MS" pitchFamily="34" charset="0"/>
                <a:ea typeface="ＭＳ Ｐゴシック" charset="-128"/>
              </a:defRPr>
            </a:lvl9pPr>
          </a:lstStyle>
          <a:p>
            <a:r>
              <a:rPr lang="en-GB" sz="1400" b="1">
                <a:solidFill>
                  <a:srgbClr val="1F497D"/>
                </a:solidFill>
                <a:latin typeface="Arial" charset="0"/>
              </a:rPr>
              <a:t>Operational programme ERDF 2007-2013</a:t>
            </a:r>
          </a:p>
        </p:txBody>
      </p:sp>
      <p:sp>
        <p:nvSpPr>
          <p:cNvPr id="447496" name="Text Box 8"/>
          <p:cNvSpPr txBox="1">
            <a:spLocks noChangeArrowheads="1"/>
          </p:cNvSpPr>
          <p:nvPr/>
        </p:nvSpPr>
        <p:spPr bwMode="auto">
          <a:xfrm>
            <a:off x="381000" y="6000750"/>
            <a:ext cx="7215188" cy="307975"/>
          </a:xfrm>
          <a:prstGeom prst="rect">
            <a:avLst/>
          </a:prstGeom>
          <a:solidFill>
            <a:srgbClr val="FFFFFF"/>
          </a:solidFill>
          <a:ln w="9525">
            <a:solidFill>
              <a:schemeClr val="accent2"/>
            </a:solidFill>
            <a:miter lim="800000"/>
            <a:headEnd/>
            <a:tailEnd/>
          </a:ln>
        </p:spPr>
        <p:txBody>
          <a:bodyPr/>
          <a:lstStyle>
            <a:lvl1pPr eaLnBrk="0" hangingPunct="0">
              <a:defRPr sz="2400">
                <a:solidFill>
                  <a:schemeClr val="tx1"/>
                </a:solidFill>
                <a:latin typeface="Trebuchet MS" pitchFamily="34" charset="0"/>
                <a:ea typeface="ＭＳ Ｐゴシック" charset="-128"/>
              </a:defRPr>
            </a:lvl1pPr>
            <a:lvl2pPr marL="37931725" indent="-37474525" eaLnBrk="0" hangingPunct="0">
              <a:defRPr sz="2400">
                <a:solidFill>
                  <a:schemeClr val="tx1"/>
                </a:solidFill>
                <a:latin typeface="Trebuchet MS" pitchFamily="34" charset="0"/>
                <a:ea typeface="ＭＳ Ｐゴシック" charset="-128"/>
              </a:defRPr>
            </a:lvl2pPr>
            <a:lvl3pPr eaLnBrk="0" hangingPunct="0">
              <a:defRPr sz="2400">
                <a:solidFill>
                  <a:schemeClr val="tx1"/>
                </a:solidFill>
                <a:latin typeface="Trebuchet MS" pitchFamily="34" charset="0"/>
                <a:ea typeface="ＭＳ Ｐゴシック" charset="-128"/>
              </a:defRPr>
            </a:lvl3pPr>
            <a:lvl4pPr eaLnBrk="0" hangingPunct="0">
              <a:defRPr sz="2400">
                <a:solidFill>
                  <a:schemeClr val="tx1"/>
                </a:solidFill>
                <a:latin typeface="Trebuchet MS" pitchFamily="34" charset="0"/>
                <a:ea typeface="ＭＳ Ｐゴシック" charset="-128"/>
              </a:defRPr>
            </a:lvl4pPr>
            <a:lvl5pPr eaLnBrk="0" hangingPunct="0">
              <a:defRPr sz="2400">
                <a:solidFill>
                  <a:schemeClr val="tx1"/>
                </a:solidFill>
                <a:latin typeface="Trebuchet MS" pitchFamily="34" charset="0"/>
                <a:ea typeface="ＭＳ Ｐゴシック" charset="-128"/>
              </a:defRPr>
            </a:lvl5pPr>
            <a:lvl6pPr marL="457200" eaLnBrk="0" fontAlgn="base" hangingPunct="0">
              <a:spcBef>
                <a:spcPct val="0"/>
              </a:spcBef>
              <a:spcAft>
                <a:spcPct val="0"/>
              </a:spcAft>
              <a:defRPr sz="2400">
                <a:solidFill>
                  <a:schemeClr val="tx1"/>
                </a:solidFill>
                <a:latin typeface="Trebuchet MS" pitchFamily="34" charset="0"/>
                <a:ea typeface="ＭＳ Ｐゴシック" charset="-128"/>
              </a:defRPr>
            </a:lvl6pPr>
            <a:lvl7pPr marL="914400" eaLnBrk="0" fontAlgn="base" hangingPunct="0">
              <a:spcBef>
                <a:spcPct val="0"/>
              </a:spcBef>
              <a:spcAft>
                <a:spcPct val="0"/>
              </a:spcAft>
              <a:defRPr sz="2400">
                <a:solidFill>
                  <a:schemeClr val="tx1"/>
                </a:solidFill>
                <a:latin typeface="Trebuchet MS" pitchFamily="34" charset="0"/>
                <a:ea typeface="ＭＳ Ｐゴシック" charset="-128"/>
              </a:defRPr>
            </a:lvl7pPr>
            <a:lvl8pPr marL="1371600" eaLnBrk="0" fontAlgn="base" hangingPunct="0">
              <a:spcBef>
                <a:spcPct val="0"/>
              </a:spcBef>
              <a:spcAft>
                <a:spcPct val="0"/>
              </a:spcAft>
              <a:defRPr sz="2400">
                <a:solidFill>
                  <a:schemeClr val="tx1"/>
                </a:solidFill>
                <a:latin typeface="Trebuchet MS" pitchFamily="34" charset="0"/>
                <a:ea typeface="ＭＳ Ｐゴシック" charset="-128"/>
              </a:defRPr>
            </a:lvl8pPr>
            <a:lvl9pPr marL="1828800" eaLnBrk="0" fontAlgn="base" hangingPunct="0">
              <a:spcBef>
                <a:spcPct val="0"/>
              </a:spcBef>
              <a:spcAft>
                <a:spcPct val="0"/>
              </a:spcAft>
              <a:defRPr sz="2400">
                <a:solidFill>
                  <a:schemeClr val="tx1"/>
                </a:solidFill>
                <a:latin typeface="Trebuchet MS" pitchFamily="34" charset="0"/>
                <a:ea typeface="ＭＳ Ｐゴシック" charset="-128"/>
              </a:defRPr>
            </a:lvl9pPr>
          </a:lstStyle>
          <a:p>
            <a:r>
              <a:rPr lang="en-GB" sz="1400" b="1">
                <a:solidFill>
                  <a:srgbClr val="1F497D"/>
                </a:solidFill>
                <a:latin typeface="Arial" charset="0"/>
              </a:rPr>
              <a:t>Cross border, transnational in </a:t>
            </a:r>
            <a:r>
              <a:rPr lang="sl-SI" sz="1400" b="1">
                <a:solidFill>
                  <a:srgbClr val="1F497D"/>
                </a:solidFill>
                <a:latin typeface="Arial" charset="0"/>
              </a:rPr>
              <a:t>inter-regional</a:t>
            </a:r>
            <a:r>
              <a:rPr lang="en-GB" sz="1400" b="1">
                <a:solidFill>
                  <a:srgbClr val="1F497D"/>
                </a:solidFill>
                <a:latin typeface="Arial" charset="0"/>
              </a:rPr>
              <a:t> operational programme</a:t>
            </a:r>
          </a:p>
        </p:txBody>
      </p:sp>
      <p:sp>
        <p:nvSpPr>
          <p:cNvPr id="447497" name="AutoShape 9"/>
          <p:cNvSpPr>
            <a:spLocks noChangeArrowheads="1"/>
          </p:cNvSpPr>
          <p:nvPr/>
        </p:nvSpPr>
        <p:spPr bwMode="auto">
          <a:xfrm>
            <a:off x="914400" y="1628775"/>
            <a:ext cx="3962400" cy="533400"/>
          </a:xfrm>
          <a:prstGeom prst="wedgeRectCallout">
            <a:avLst>
              <a:gd name="adj1" fmla="val 52125"/>
              <a:gd name="adj2" fmla="val 85713"/>
            </a:avLst>
          </a:prstGeom>
          <a:solidFill>
            <a:schemeClr val="bg1"/>
          </a:solidFill>
          <a:ln w="9525">
            <a:solidFill>
              <a:schemeClr val="tx1"/>
            </a:solidFill>
            <a:miter lim="800000"/>
            <a:headEnd/>
            <a:tailEnd/>
          </a:ln>
        </p:spPr>
        <p:txBody>
          <a:bodyPr/>
          <a:lstStyle/>
          <a:p>
            <a:pPr algn="ctr"/>
            <a:r>
              <a:rPr lang="en-GB" sz="1300" b="1">
                <a:solidFill>
                  <a:srgbClr val="1F497D"/>
                </a:solidFill>
                <a:latin typeface="Arial" charset="0"/>
              </a:rPr>
              <a:t>Cross border (75,3 mio EUR); Transnational (18,6 mio EUR); </a:t>
            </a:r>
            <a:r>
              <a:rPr lang="sl-SI" sz="1300" b="1">
                <a:solidFill>
                  <a:srgbClr val="1F497D"/>
                </a:solidFill>
                <a:latin typeface="Arial" charset="0"/>
              </a:rPr>
              <a:t>Interregional</a:t>
            </a:r>
            <a:r>
              <a:rPr lang="en-GB" sz="1300" b="1">
                <a:solidFill>
                  <a:srgbClr val="1F497D"/>
                </a:solidFill>
                <a:latin typeface="Arial" charset="0"/>
              </a:rPr>
              <a:t> (3,9 mio EUR)</a:t>
            </a:r>
          </a:p>
        </p:txBody>
      </p:sp>
      <p:graphicFrame>
        <p:nvGraphicFramePr>
          <p:cNvPr id="47106" name="Object 2"/>
          <p:cNvGraphicFramePr>
            <a:graphicFrameLocks noChangeAspect="1"/>
          </p:cNvGraphicFramePr>
          <p:nvPr/>
        </p:nvGraphicFramePr>
        <p:xfrm>
          <a:off x="179388" y="2573338"/>
          <a:ext cx="8831262" cy="1287462"/>
        </p:xfrm>
        <a:graphic>
          <a:graphicData uri="http://schemas.openxmlformats.org/presentationml/2006/ole">
            <p:oleObj spid="_x0000_s1027" name="Worksheet" r:id="rId3" imgW="8305691" imgH="1314450" progId="Excel.Sheet.8">
              <p:embed/>
            </p:oleObj>
          </a:graphicData>
        </a:graphic>
      </p:graphicFrame>
      <p:sp>
        <p:nvSpPr>
          <p:cNvPr id="47116" name="Rectangle 11"/>
          <p:cNvSpPr>
            <a:spLocks/>
          </p:cNvSpPr>
          <p:nvPr/>
        </p:nvSpPr>
        <p:spPr bwMode="auto">
          <a:xfrm>
            <a:off x="179388" y="257175"/>
            <a:ext cx="8785225"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r>
              <a:rPr lang="en-US" sz="2800" b="1" dirty="0">
                <a:solidFill>
                  <a:schemeClr val="tx2"/>
                </a:solidFill>
                <a:latin typeface="Arial" charset="0"/>
              </a:rPr>
              <a:t>E</a:t>
            </a:r>
            <a:r>
              <a:rPr lang="hr-HR" sz="2800" b="1" dirty="0">
                <a:solidFill>
                  <a:schemeClr val="tx2"/>
                </a:solidFill>
                <a:latin typeface="Arial" charset="0"/>
              </a:rPr>
              <a:t>U</a:t>
            </a:r>
            <a:r>
              <a:rPr lang="en-US" sz="2800" b="1" dirty="0">
                <a:solidFill>
                  <a:schemeClr val="tx2"/>
                </a:solidFill>
                <a:latin typeface="Arial" charset="0"/>
              </a:rPr>
              <a:t> funds and national funds for </a:t>
            </a:r>
            <a:r>
              <a:rPr lang="hr-HR" sz="2800" b="1" dirty="0">
                <a:solidFill>
                  <a:schemeClr val="tx2"/>
                </a:solidFill>
                <a:latin typeface="Arial" charset="0"/>
              </a:rPr>
              <a:t>RD</a:t>
            </a:r>
            <a:r>
              <a:rPr lang="en-US" sz="2800" b="1" dirty="0">
                <a:solidFill>
                  <a:schemeClr val="tx2"/>
                </a:solidFill>
                <a:latin typeface="Arial" charset="0"/>
              </a:rPr>
              <a:t/>
            </a:r>
            <a:br>
              <a:rPr lang="en-US" sz="2800" b="1" dirty="0">
                <a:solidFill>
                  <a:schemeClr val="tx2"/>
                </a:solidFill>
                <a:latin typeface="Arial" charset="0"/>
              </a:rPr>
            </a:br>
            <a:r>
              <a:rPr lang="en-US" sz="2000" b="1" dirty="0">
                <a:solidFill>
                  <a:srgbClr val="1F497D"/>
                </a:solidFill>
                <a:latin typeface="Arial" charset="0"/>
              </a:rPr>
              <a:t>(period 2007-2013 in </a:t>
            </a:r>
            <a:r>
              <a:rPr lang="en-US" sz="2000" b="1" dirty="0" err="1">
                <a:solidFill>
                  <a:srgbClr val="1F497D"/>
                </a:solidFill>
                <a:latin typeface="Arial" charset="0"/>
              </a:rPr>
              <a:t>mio</a:t>
            </a:r>
            <a:r>
              <a:rPr lang="en-US" sz="2000" b="1" dirty="0">
                <a:solidFill>
                  <a:srgbClr val="1F497D"/>
                </a:solidFill>
                <a:latin typeface="Arial" charset="0"/>
              </a:rPr>
              <a:t> </a:t>
            </a:r>
            <a:r>
              <a:rPr lang="hr-HR" sz="2000" b="1" dirty="0">
                <a:solidFill>
                  <a:srgbClr val="1F497D"/>
                </a:solidFill>
                <a:latin typeface="Arial" charset="0"/>
              </a:rPr>
              <a:t>EUR</a:t>
            </a:r>
            <a:r>
              <a:rPr lang="en-US" sz="2000" b="1" dirty="0">
                <a:solidFill>
                  <a:srgbClr val="1F497D"/>
                </a:solidFill>
                <a:latin typeface="Arial" charset="0"/>
              </a:rPr>
              <a:t>) </a:t>
            </a:r>
          </a:p>
        </p:txBody>
      </p:sp>
    </p:spTree>
    <p:extLst>
      <p:ext uri="{BB962C8B-B14F-4D97-AF65-F5344CB8AC3E}">
        <p14:creationId xmlns:p14="http://schemas.microsoft.com/office/powerpoint/2010/main" xmlns="" val="2670342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7493"/>
                                        </p:tgtEl>
                                        <p:attrNameLst>
                                          <p:attrName>style.visibility</p:attrName>
                                        </p:attrNameLst>
                                      </p:cBhvr>
                                      <p:to>
                                        <p:strVal val="visible"/>
                                      </p:to>
                                    </p:set>
                                    <p:anim calcmode="lin" valueType="num">
                                      <p:cBhvr additive="base">
                                        <p:cTn id="7" dur="500" fill="hold"/>
                                        <p:tgtEl>
                                          <p:spTgt spid="447493"/>
                                        </p:tgtEl>
                                        <p:attrNameLst>
                                          <p:attrName>ppt_x</p:attrName>
                                        </p:attrNameLst>
                                      </p:cBhvr>
                                      <p:tavLst>
                                        <p:tav tm="0">
                                          <p:val>
                                            <p:strVal val="0-#ppt_w/2"/>
                                          </p:val>
                                        </p:tav>
                                        <p:tav tm="100000">
                                          <p:val>
                                            <p:strVal val="#ppt_x"/>
                                          </p:val>
                                        </p:tav>
                                      </p:tavLst>
                                    </p:anim>
                                    <p:anim calcmode="lin" valueType="num">
                                      <p:cBhvr additive="base">
                                        <p:cTn id="8" dur="500" fill="hold"/>
                                        <p:tgtEl>
                                          <p:spTgt spid="4474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7494"/>
                                        </p:tgtEl>
                                        <p:attrNameLst>
                                          <p:attrName>style.visibility</p:attrName>
                                        </p:attrNameLst>
                                      </p:cBhvr>
                                      <p:to>
                                        <p:strVal val="visible"/>
                                      </p:to>
                                    </p:set>
                                    <p:anim calcmode="lin" valueType="num">
                                      <p:cBhvr additive="base">
                                        <p:cTn id="13" dur="500" fill="hold"/>
                                        <p:tgtEl>
                                          <p:spTgt spid="447494"/>
                                        </p:tgtEl>
                                        <p:attrNameLst>
                                          <p:attrName>ppt_x</p:attrName>
                                        </p:attrNameLst>
                                      </p:cBhvr>
                                      <p:tavLst>
                                        <p:tav tm="0">
                                          <p:val>
                                            <p:strVal val="0-#ppt_w/2"/>
                                          </p:val>
                                        </p:tav>
                                        <p:tav tm="100000">
                                          <p:val>
                                            <p:strVal val="#ppt_x"/>
                                          </p:val>
                                        </p:tav>
                                      </p:tavLst>
                                    </p:anim>
                                    <p:anim calcmode="lin" valueType="num">
                                      <p:cBhvr additive="base">
                                        <p:cTn id="14" dur="500" fill="hold"/>
                                        <p:tgtEl>
                                          <p:spTgt spid="4474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7492"/>
                                        </p:tgtEl>
                                        <p:attrNameLst>
                                          <p:attrName>style.visibility</p:attrName>
                                        </p:attrNameLst>
                                      </p:cBhvr>
                                      <p:to>
                                        <p:strVal val="visible"/>
                                      </p:to>
                                    </p:set>
                                    <p:anim calcmode="lin" valueType="num">
                                      <p:cBhvr additive="base">
                                        <p:cTn id="19" dur="500" fill="hold"/>
                                        <p:tgtEl>
                                          <p:spTgt spid="447492"/>
                                        </p:tgtEl>
                                        <p:attrNameLst>
                                          <p:attrName>ppt_x</p:attrName>
                                        </p:attrNameLst>
                                      </p:cBhvr>
                                      <p:tavLst>
                                        <p:tav tm="0">
                                          <p:val>
                                            <p:strVal val="0-#ppt_w/2"/>
                                          </p:val>
                                        </p:tav>
                                        <p:tav tm="100000">
                                          <p:val>
                                            <p:strVal val="#ppt_x"/>
                                          </p:val>
                                        </p:tav>
                                      </p:tavLst>
                                    </p:anim>
                                    <p:anim calcmode="lin" valueType="num">
                                      <p:cBhvr additive="base">
                                        <p:cTn id="20" dur="500" fill="hold"/>
                                        <p:tgtEl>
                                          <p:spTgt spid="44749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7495"/>
                                        </p:tgtEl>
                                        <p:attrNameLst>
                                          <p:attrName>style.visibility</p:attrName>
                                        </p:attrNameLst>
                                      </p:cBhvr>
                                      <p:to>
                                        <p:strVal val="visible"/>
                                      </p:to>
                                    </p:set>
                                    <p:anim calcmode="lin" valueType="num">
                                      <p:cBhvr additive="base">
                                        <p:cTn id="25" dur="500" fill="hold"/>
                                        <p:tgtEl>
                                          <p:spTgt spid="447495"/>
                                        </p:tgtEl>
                                        <p:attrNameLst>
                                          <p:attrName>ppt_x</p:attrName>
                                        </p:attrNameLst>
                                      </p:cBhvr>
                                      <p:tavLst>
                                        <p:tav tm="0">
                                          <p:val>
                                            <p:strVal val="0-#ppt_w/2"/>
                                          </p:val>
                                        </p:tav>
                                        <p:tav tm="100000">
                                          <p:val>
                                            <p:strVal val="#ppt_x"/>
                                          </p:val>
                                        </p:tav>
                                      </p:tavLst>
                                    </p:anim>
                                    <p:anim calcmode="lin" valueType="num">
                                      <p:cBhvr additive="base">
                                        <p:cTn id="26" dur="500" fill="hold"/>
                                        <p:tgtEl>
                                          <p:spTgt spid="4474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7496"/>
                                        </p:tgtEl>
                                        <p:attrNameLst>
                                          <p:attrName>style.visibility</p:attrName>
                                        </p:attrNameLst>
                                      </p:cBhvr>
                                      <p:to>
                                        <p:strVal val="visible"/>
                                      </p:to>
                                    </p:set>
                                    <p:anim calcmode="lin" valueType="num">
                                      <p:cBhvr additive="base">
                                        <p:cTn id="31" dur="500" fill="hold"/>
                                        <p:tgtEl>
                                          <p:spTgt spid="447496"/>
                                        </p:tgtEl>
                                        <p:attrNameLst>
                                          <p:attrName>ppt_x</p:attrName>
                                        </p:attrNameLst>
                                      </p:cBhvr>
                                      <p:tavLst>
                                        <p:tav tm="0">
                                          <p:val>
                                            <p:strVal val="0-#ppt_w/2"/>
                                          </p:val>
                                        </p:tav>
                                        <p:tav tm="100000">
                                          <p:val>
                                            <p:strVal val="#ppt_x"/>
                                          </p:val>
                                        </p:tav>
                                      </p:tavLst>
                                    </p:anim>
                                    <p:anim calcmode="lin" valueType="num">
                                      <p:cBhvr additive="base">
                                        <p:cTn id="32" dur="500" fill="hold"/>
                                        <p:tgtEl>
                                          <p:spTgt spid="44749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447497"/>
                                        </p:tgtEl>
                                        <p:attrNameLst>
                                          <p:attrName>style.visibility</p:attrName>
                                        </p:attrNameLst>
                                      </p:cBhvr>
                                      <p:to>
                                        <p:strVal val="visible"/>
                                      </p:to>
                                    </p:set>
                                    <p:anim calcmode="lin" valueType="num">
                                      <p:cBhvr additive="base">
                                        <p:cTn id="37" dur="500" fill="hold"/>
                                        <p:tgtEl>
                                          <p:spTgt spid="447497"/>
                                        </p:tgtEl>
                                        <p:attrNameLst>
                                          <p:attrName>ppt_x</p:attrName>
                                        </p:attrNameLst>
                                      </p:cBhvr>
                                      <p:tavLst>
                                        <p:tav tm="0">
                                          <p:val>
                                            <p:strVal val="1+#ppt_w/2"/>
                                          </p:val>
                                        </p:tav>
                                        <p:tav tm="100000">
                                          <p:val>
                                            <p:strVal val="#ppt_x"/>
                                          </p:val>
                                        </p:tav>
                                      </p:tavLst>
                                    </p:anim>
                                    <p:anim calcmode="lin" valueType="num">
                                      <p:cBhvr additive="base">
                                        <p:cTn id="38" dur="500" fill="hold"/>
                                        <p:tgtEl>
                                          <p:spTgt spid="447497"/>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447491"/>
                                        </p:tgtEl>
                                        <p:attrNameLst>
                                          <p:attrName>style.visibility</p:attrName>
                                        </p:attrNameLst>
                                      </p:cBhvr>
                                      <p:to>
                                        <p:strVal val="visible"/>
                                      </p:to>
                                    </p:set>
                                    <p:anim calcmode="lin" valueType="num">
                                      <p:cBhvr additive="base">
                                        <p:cTn id="43" dur="500" fill="hold"/>
                                        <p:tgtEl>
                                          <p:spTgt spid="447491"/>
                                        </p:tgtEl>
                                        <p:attrNameLst>
                                          <p:attrName>ppt_x</p:attrName>
                                        </p:attrNameLst>
                                      </p:cBhvr>
                                      <p:tavLst>
                                        <p:tav tm="0">
                                          <p:val>
                                            <p:strVal val="1+#ppt_w/2"/>
                                          </p:val>
                                        </p:tav>
                                        <p:tav tm="100000">
                                          <p:val>
                                            <p:strVal val="#ppt_x"/>
                                          </p:val>
                                        </p:tav>
                                      </p:tavLst>
                                    </p:anim>
                                    <p:anim calcmode="lin" valueType="num">
                                      <p:cBhvr additive="base">
                                        <p:cTn id="44" dur="500" fill="hold"/>
                                        <p:tgtEl>
                                          <p:spTgt spid="4474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animBg="1" autoUpdateAnimBg="0"/>
      <p:bldP spid="447492" grpId="0" animBg="1" autoUpdateAnimBg="0"/>
      <p:bldP spid="447493" grpId="0" animBg="1" autoUpdateAnimBg="0"/>
      <p:bldP spid="447494" grpId="0" animBg="1" autoUpdateAnimBg="0"/>
      <p:bldP spid="447495" grpId="0" animBg="1" autoUpdateAnimBg="0"/>
      <p:bldP spid="447496" grpId="0" animBg="1" autoUpdateAnimBg="0"/>
      <p:bldP spid="44749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318356" y="1412776"/>
            <a:ext cx="8507288" cy="4525963"/>
          </a:xfrm>
        </p:spPr>
        <p:txBody>
          <a:bodyPr>
            <a:normAutofit/>
          </a:bodyPr>
          <a:lstStyle/>
          <a:p>
            <a:pPr marL="0" indent="0">
              <a:buNone/>
            </a:pPr>
            <a:r>
              <a:rPr lang="sl-SI" b="1" i="1" dirty="0" smtClean="0">
                <a:solidFill>
                  <a:schemeClr val="accent1">
                    <a:lumMod val="75000"/>
                  </a:schemeClr>
                </a:solidFill>
              </a:rPr>
              <a:t>RRP 2007-2013:</a:t>
            </a:r>
          </a:p>
          <a:p>
            <a:pPr marL="0" indent="0">
              <a:buNone/>
            </a:pPr>
            <a:endParaRPr lang="sl-SI" sz="1000" b="1" i="1" dirty="0" smtClean="0">
              <a:solidFill>
                <a:schemeClr val="accent1">
                  <a:lumMod val="75000"/>
                </a:schemeClr>
              </a:solidFill>
            </a:endParaRPr>
          </a:p>
          <a:p>
            <a:pPr marL="342900" lvl="1" indent="-342900" fontAlgn="base">
              <a:spcBef>
                <a:spcPts val="600"/>
              </a:spcBef>
              <a:spcAft>
                <a:spcPct val="0"/>
              </a:spcAft>
              <a:buClr>
                <a:srgbClr val="00B050"/>
              </a:buClr>
              <a:buFont typeface="Wingdings" pitchFamily="2" charset="2"/>
              <a:buChar char="§"/>
              <a:defRPr/>
            </a:pPr>
            <a:r>
              <a:rPr lang="sl-SI" sz="2600" dirty="0"/>
              <a:t>Prioriteta 1: Tehnološki razvoj, podjetništvo in inovativnost</a:t>
            </a:r>
          </a:p>
          <a:p>
            <a:pPr marL="342900" lvl="1" indent="-342900" fontAlgn="base">
              <a:spcBef>
                <a:spcPts val="600"/>
              </a:spcBef>
              <a:spcAft>
                <a:spcPct val="0"/>
              </a:spcAft>
              <a:buClr>
                <a:srgbClr val="00B050"/>
              </a:buClr>
              <a:buFont typeface="Wingdings" pitchFamily="2" charset="2"/>
              <a:buChar char="§"/>
              <a:defRPr/>
            </a:pPr>
            <a:r>
              <a:rPr lang="sl-SI" sz="2600" b="1" dirty="0"/>
              <a:t>Prioriteta 2: Talenti in tolerantnost </a:t>
            </a:r>
            <a:r>
              <a:rPr lang="sl-SI" sz="2400" i="1" dirty="0"/>
              <a:t>(cca. 31,61 MIO EUR)</a:t>
            </a:r>
          </a:p>
          <a:p>
            <a:pPr marL="342900" lvl="1" indent="-342900" fontAlgn="base">
              <a:spcBef>
                <a:spcPts val="600"/>
              </a:spcBef>
              <a:spcAft>
                <a:spcPct val="0"/>
              </a:spcAft>
              <a:buClr>
                <a:srgbClr val="00B050"/>
              </a:buClr>
              <a:buFont typeface="Wingdings" pitchFamily="2" charset="2"/>
              <a:buChar char="§"/>
              <a:defRPr/>
            </a:pPr>
            <a:r>
              <a:rPr lang="sl-SI" sz="2600" dirty="0"/>
              <a:t>Prioriteta 3: Turizem</a:t>
            </a:r>
          </a:p>
          <a:p>
            <a:pPr marL="342900" lvl="1" indent="-342900" fontAlgn="base">
              <a:spcBef>
                <a:spcPts val="600"/>
              </a:spcBef>
              <a:spcAft>
                <a:spcPct val="0"/>
              </a:spcAft>
              <a:buClr>
                <a:srgbClr val="00B050"/>
              </a:buClr>
              <a:buFont typeface="Wingdings" pitchFamily="2" charset="2"/>
              <a:buChar char="§"/>
              <a:defRPr/>
            </a:pPr>
            <a:r>
              <a:rPr lang="sl-SI" sz="2600" dirty="0"/>
              <a:t>Prioriteta 4: Trajnostni razvoj </a:t>
            </a:r>
          </a:p>
          <a:p>
            <a:pPr marL="342900" lvl="1" indent="-342900" fontAlgn="base">
              <a:spcBef>
                <a:spcPts val="600"/>
              </a:spcBef>
              <a:spcAft>
                <a:spcPct val="0"/>
              </a:spcAft>
              <a:buClr>
                <a:srgbClr val="00B050"/>
              </a:buClr>
              <a:buFont typeface="Wingdings" pitchFamily="2" charset="2"/>
              <a:buChar char="§"/>
              <a:defRPr/>
            </a:pPr>
            <a:r>
              <a:rPr lang="sl-SI" sz="2600" dirty="0"/>
              <a:t>Program razvoja podeželja</a:t>
            </a:r>
          </a:p>
          <a:p>
            <a:pPr marL="0" indent="0">
              <a:buNone/>
            </a:pPr>
            <a:endParaRPr lang="sl-SI" sz="2800" b="1" dirty="0" smtClean="0"/>
          </a:p>
          <a:p>
            <a:pPr marL="0" indent="0">
              <a:buNone/>
            </a:pPr>
            <a:endParaRPr lang="sl-SI"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7" name="Ograda vsebine 2"/>
          <p:cNvSpPr>
            <a:spLocks noGrp="1"/>
          </p:cNvSpPr>
          <p:nvPr>
            <p:ph idx="1"/>
          </p:nvPr>
        </p:nvSpPr>
        <p:spPr>
          <a:xfrm>
            <a:off x="323528" y="1268760"/>
            <a:ext cx="8496944" cy="4536504"/>
          </a:xfrm>
        </p:spPr>
        <p:txBody>
          <a:bodyPr>
            <a:normAutofit fontScale="92500" lnSpcReduction="20000"/>
          </a:bodyPr>
          <a:lstStyle/>
          <a:p>
            <a:endParaRPr lang="sl-SI" sz="2400" dirty="0" smtClean="0"/>
          </a:p>
          <a:p>
            <a:r>
              <a:rPr lang="sl-SI" dirty="0" smtClean="0"/>
              <a:t>Realizacija projektov RRP Gorenjska 2007-2013:</a:t>
            </a:r>
            <a:endParaRPr lang="sl-SI" dirty="0"/>
          </a:p>
          <a:p>
            <a:endParaRPr lang="sl-SI" dirty="0" smtClean="0"/>
          </a:p>
          <a:p>
            <a:endParaRPr lang="sl-SI" dirty="0"/>
          </a:p>
          <a:p>
            <a:endParaRPr lang="sl-SI" dirty="0" smtClean="0"/>
          </a:p>
          <a:p>
            <a:endParaRPr lang="sl-SI" dirty="0"/>
          </a:p>
          <a:p>
            <a:endParaRPr lang="sl-SI" dirty="0" smtClean="0"/>
          </a:p>
          <a:p>
            <a:r>
              <a:rPr lang="sl-SI" dirty="0" smtClean="0"/>
              <a:t>Skupaj v obdobju 2007-2012 pridobljenih na Gorenjsko </a:t>
            </a:r>
          </a:p>
          <a:p>
            <a:pPr>
              <a:buNone/>
            </a:pPr>
            <a:r>
              <a:rPr lang="sl-SI" dirty="0"/>
              <a:t>	</a:t>
            </a:r>
            <a:r>
              <a:rPr lang="sl-SI" dirty="0" smtClean="0"/>
              <a:t>		cca. </a:t>
            </a:r>
            <a:r>
              <a:rPr lang="sl-SI" b="1" dirty="0" smtClean="0"/>
              <a:t>498,22 MIO EUR</a:t>
            </a:r>
            <a:endParaRPr lang="sl-SI" b="1" dirty="0"/>
          </a:p>
        </p:txBody>
      </p:sp>
      <p:graphicFrame>
        <p:nvGraphicFramePr>
          <p:cNvPr id="8" name="Grafikon 7"/>
          <p:cNvGraphicFramePr/>
          <p:nvPr/>
        </p:nvGraphicFramePr>
        <p:xfrm>
          <a:off x="1691680" y="2060848"/>
          <a:ext cx="597666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057252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395536" y="1340768"/>
            <a:ext cx="8640960" cy="4525963"/>
          </a:xfrm>
        </p:spPr>
        <p:txBody>
          <a:bodyPr>
            <a:normAutofit fontScale="47500" lnSpcReduction="20000"/>
          </a:bodyPr>
          <a:lstStyle/>
          <a:p>
            <a:pPr marL="0" indent="0">
              <a:buNone/>
            </a:pPr>
            <a:r>
              <a:rPr lang="sl-SI" sz="4500" b="1" i="1" dirty="0" smtClean="0">
                <a:solidFill>
                  <a:schemeClr val="accent1">
                    <a:lumMod val="75000"/>
                  </a:schemeClr>
                </a:solidFill>
              </a:rPr>
              <a:t>KOHEZIJSKA POLITIKA 2014-2020:</a:t>
            </a:r>
          </a:p>
          <a:p>
            <a:pPr marL="0" indent="0">
              <a:buNone/>
            </a:pPr>
            <a:endParaRPr lang="sl-SI" sz="1800" b="1" i="1" dirty="0" smtClean="0"/>
          </a:p>
          <a:p>
            <a:pPr marL="0" indent="0">
              <a:buNone/>
            </a:pPr>
            <a:r>
              <a:rPr lang="sl-SI" sz="4200" b="1" dirty="0" smtClean="0"/>
              <a:t>336 </a:t>
            </a:r>
            <a:r>
              <a:rPr lang="sl-SI" sz="4200" b="1" dirty="0"/>
              <a:t>milijard evrov </a:t>
            </a:r>
            <a:r>
              <a:rPr lang="sl-SI" sz="4200" dirty="0"/>
              <a:t>– kohezijska politika ostaja ključna razvojna politika EU. </a:t>
            </a:r>
          </a:p>
          <a:p>
            <a:pPr marL="0" indent="0">
              <a:buNone/>
            </a:pPr>
            <a:endParaRPr lang="sl-SI" sz="2900" b="1" dirty="0"/>
          </a:p>
          <a:p>
            <a:pPr marL="0" indent="0">
              <a:buNone/>
            </a:pPr>
            <a:r>
              <a:rPr lang="sl-SI" sz="4200" b="1" dirty="0" smtClean="0"/>
              <a:t>CILJ </a:t>
            </a:r>
            <a:r>
              <a:rPr lang="sl-SI" sz="4200" b="1" dirty="0"/>
              <a:t>1: Naložbe za rast in delovna mesta v državah članicah in regijah (96,5%):</a:t>
            </a:r>
          </a:p>
          <a:p>
            <a:pPr marL="342900" lvl="1" indent="-342900" fontAlgn="base">
              <a:spcBef>
                <a:spcPts val="600"/>
              </a:spcBef>
              <a:spcAft>
                <a:spcPct val="0"/>
              </a:spcAft>
              <a:buClr>
                <a:srgbClr val="00B050"/>
              </a:buClr>
              <a:buFont typeface="Wingdings" pitchFamily="2" charset="2"/>
              <a:buChar char="§"/>
              <a:defRPr/>
            </a:pPr>
            <a:r>
              <a:rPr lang="sl-SI" sz="4200" dirty="0"/>
              <a:t>Strukturni skladi:</a:t>
            </a:r>
          </a:p>
          <a:p>
            <a:pPr lvl="1"/>
            <a:r>
              <a:rPr lang="sl-SI" sz="4200" dirty="0"/>
              <a:t>manj razvite regije (48%)</a:t>
            </a:r>
          </a:p>
          <a:p>
            <a:pPr lvl="1"/>
            <a:r>
              <a:rPr lang="sl-SI" sz="4200" dirty="0"/>
              <a:t>regije v prehodu (11,6%) s posebnim statusom regij, sedaj pod 75%</a:t>
            </a:r>
          </a:p>
          <a:p>
            <a:pPr lvl="1"/>
            <a:r>
              <a:rPr lang="sl-SI" sz="4200" dirty="0"/>
              <a:t>bolj razvite regije (15,8%) s posebnim statusom regij, sedaj pod 75%</a:t>
            </a:r>
          </a:p>
          <a:p>
            <a:pPr marL="342900" lvl="1" indent="-342900" fontAlgn="base">
              <a:spcBef>
                <a:spcPts val="600"/>
              </a:spcBef>
              <a:spcAft>
                <a:spcPct val="0"/>
              </a:spcAft>
              <a:buClr>
                <a:srgbClr val="00B050"/>
              </a:buClr>
              <a:buFont typeface="Wingdings" pitchFamily="2" charset="2"/>
              <a:buChar char="§"/>
              <a:defRPr/>
            </a:pPr>
            <a:r>
              <a:rPr lang="sl-SI" sz="4200" dirty="0"/>
              <a:t>Kohezijski sklad (20,4</a:t>
            </a:r>
            <a:r>
              <a:rPr lang="sl-SI" sz="4200" dirty="0" smtClean="0"/>
              <a:t>%)</a:t>
            </a:r>
          </a:p>
          <a:p>
            <a:pPr marL="0" lvl="1" indent="0" fontAlgn="base">
              <a:spcBef>
                <a:spcPts val="600"/>
              </a:spcBef>
              <a:spcAft>
                <a:spcPct val="0"/>
              </a:spcAft>
              <a:buClr>
                <a:srgbClr val="00B050"/>
              </a:buClr>
              <a:buNone/>
              <a:defRPr/>
            </a:pPr>
            <a:endParaRPr lang="sl-SI" sz="4200" dirty="0" smtClean="0"/>
          </a:p>
          <a:p>
            <a:pPr marL="0" lvl="1" indent="0" fontAlgn="base">
              <a:spcBef>
                <a:spcPts val="600"/>
              </a:spcBef>
              <a:spcAft>
                <a:spcPct val="0"/>
              </a:spcAft>
              <a:buClr>
                <a:srgbClr val="00B050"/>
              </a:buClr>
              <a:buNone/>
              <a:defRPr/>
            </a:pPr>
            <a:r>
              <a:rPr lang="sl-SI" sz="4200" b="1" dirty="0" smtClean="0"/>
              <a:t>CILJ </a:t>
            </a:r>
            <a:r>
              <a:rPr lang="sl-SI" sz="4200" b="1" dirty="0"/>
              <a:t>2: Evropsko teritorialno sodelovanje (3,5%):</a:t>
            </a:r>
          </a:p>
          <a:p>
            <a:pPr marL="342900" lvl="1" indent="-342900" fontAlgn="base">
              <a:spcBef>
                <a:spcPts val="600"/>
              </a:spcBef>
              <a:spcAft>
                <a:spcPct val="0"/>
              </a:spcAft>
              <a:buClr>
                <a:srgbClr val="00B050"/>
              </a:buClr>
              <a:buFont typeface="Wingdings" pitchFamily="2" charset="2"/>
              <a:buChar char="§"/>
              <a:defRPr/>
            </a:pPr>
            <a:r>
              <a:rPr lang="sl-SI" sz="4200" dirty="0"/>
              <a:t>Čezmejno sodelovanje (8,6 </a:t>
            </a:r>
            <a:r>
              <a:rPr lang="sl-SI" sz="4200" dirty="0" err="1"/>
              <a:t>mrd</a:t>
            </a:r>
            <a:r>
              <a:rPr lang="sl-SI" sz="4200" dirty="0"/>
              <a:t>. €)</a:t>
            </a:r>
          </a:p>
          <a:p>
            <a:pPr marL="342900" lvl="1" indent="-342900" fontAlgn="base">
              <a:spcBef>
                <a:spcPts val="600"/>
              </a:spcBef>
              <a:spcAft>
                <a:spcPct val="0"/>
              </a:spcAft>
              <a:buClr>
                <a:srgbClr val="00B050"/>
              </a:buClr>
              <a:buFont typeface="Wingdings" pitchFamily="2" charset="2"/>
              <a:buChar char="§"/>
              <a:defRPr/>
            </a:pPr>
            <a:r>
              <a:rPr lang="sl-SI" sz="4200" dirty="0"/>
              <a:t>Transnacionalno (2,4 </a:t>
            </a:r>
            <a:r>
              <a:rPr lang="sl-SI" sz="4200" dirty="0" err="1"/>
              <a:t>mrd</a:t>
            </a:r>
            <a:r>
              <a:rPr lang="sl-SI" sz="4200" dirty="0"/>
              <a:t>. €)</a:t>
            </a:r>
          </a:p>
          <a:p>
            <a:pPr marL="342900" lvl="1" indent="-342900" fontAlgn="base">
              <a:spcBef>
                <a:spcPts val="600"/>
              </a:spcBef>
              <a:spcAft>
                <a:spcPct val="0"/>
              </a:spcAft>
              <a:buClr>
                <a:srgbClr val="00B050"/>
              </a:buClr>
              <a:buFont typeface="Wingdings" pitchFamily="2" charset="2"/>
              <a:buChar char="§"/>
              <a:defRPr/>
            </a:pPr>
            <a:r>
              <a:rPr lang="sl-SI" sz="4200" dirty="0" err="1"/>
              <a:t>Medregionalno</a:t>
            </a:r>
            <a:r>
              <a:rPr lang="sl-SI" sz="4200" dirty="0"/>
              <a:t> (0,7 </a:t>
            </a:r>
            <a:r>
              <a:rPr lang="sl-SI" sz="4200" dirty="0" err="1"/>
              <a:t>mrd</a:t>
            </a:r>
            <a:r>
              <a:rPr lang="sl-SI" sz="4200" dirty="0"/>
              <a:t>. €)</a:t>
            </a:r>
          </a:p>
        </p:txBody>
      </p:sp>
    </p:spTree>
    <p:extLst>
      <p:ext uri="{BB962C8B-B14F-4D97-AF65-F5344CB8AC3E}">
        <p14:creationId xmlns:p14="http://schemas.microsoft.com/office/powerpoint/2010/main" xmlns="" val="2705324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6" name="Picture 3"/>
          <p:cNvPicPr>
            <a:picLocks noGrp="1" noChangeAspect="1" noChangeArrowheads="1"/>
          </p:cNvPicPr>
          <p:nvPr>
            <p:ph idx="1"/>
          </p:nvPr>
        </p:nvPicPr>
        <p:blipFill>
          <a:blip r:embed="rId3" cstate="print"/>
          <a:stretch>
            <a:fillRect/>
          </a:stretch>
        </p:blipFill>
        <p:spPr>
          <a:xfrm>
            <a:off x="1619672" y="1340768"/>
            <a:ext cx="6104787" cy="4525963"/>
          </a:xfrm>
          <a:solidFill>
            <a:srgbClr val="0000FF"/>
          </a:solidFill>
          <a:ln>
            <a:noFill/>
          </a:ln>
        </p:spPr>
      </p:pic>
      <p:sp>
        <p:nvSpPr>
          <p:cNvPr id="7" name="PoljeZBesedilom 4"/>
          <p:cNvSpPr txBox="1">
            <a:spLocks noChangeArrowheads="1"/>
          </p:cNvSpPr>
          <p:nvPr/>
        </p:nvSpPr>
        <p:spPr bwMode="auto">
          <a:xfrm>
            <a:off x="179512" y="1988840"/>
            <a:ext cx="4103688" cy="646331"/>
          </a:xfrm>
          <a:prstGeom prst="rect">
            <a:avLst/>
          </a:prstGeom>
          <a:noFill/>
          <a:ln w="9525">
            <a:noFill/>
            <a:miter lim="800000"/>
            <a:headEnd/>
            <a:tailEnd/>
          </a:ln>
        </p:spPr>
        <p:txBody>
          <a:bodyPr>
            <a:spAutoFit/>
          </a:bodyPr>
          <a:lstStyle/>
          <a:p>
            <a:r>
              <a:rPr lang="sl-SI" b="1" i="1" dirty="0">
                <a:solidFill>
                  <a:schemeClr val="tx1">
                    <a:lumMod val="75000"/>
                    <a:lumOff val="25000"/>
                  </a:schemeClr>
                </a:solidFill>
              </a:rPr>
              <a:t>Ključna novost – dve regiji z različnimi stopnjami razvitosti in potrebami  </a:t>
            </a:r>
          </a:p>
        </p:txBody>
      </p:sp>
      <p:sp>
        <p:nvSpPr>
          <p:cNvPr id="5" name="Oval 2"/>
          <p:cNvSpPr>
            <a:spLocks noChangeArrowheads="1"/>
          </p:cNvSpPr>
          <p:nvPr/>
        </p:nvSpPr>
        <p:spPr bwMode="auto">
          <a:xfrm>
            <a:off x="0" y="3068960"/>
            <a:ext cx="4067175" cy="1068388"/>
          </a:xfrm>
          <a:prstGeom prst="ellipse">
            <a:avLst/>
          </a:prstGeom>
          <a:solidFill>
            <a:srgbClr val="CCECFF"/>
          </a:solidFill>
          <a:ln w="9525">
            <a:solidFill>
              <a:schemeClr val="tx1"/>
            </a:solidFill>
            <a:round/>
            <a:headEnd/>
            <a:tailEnd/>
          </a:ln>
        </p:spPr>
        <p:txBody>
          <a:bodyPr wrap="none" anchor="ctr"/>
          <a:lstStyle/>
          <a:p>
            <a:pPr algn="ctr"/>
            <a:r>
              <a:rPr lang="sl-SI" sz="1600" b="1">
                <a:solidFill>
                  <a:schemeClr val="accent2"/>
                </a:solidFill>
              </a:rPr>
              <a:t>ZAHODNA SLO: </a:t>
            </a:r>
            <a:r>
              <a:rPr lang="sl-SI" sz="1600" b="1">
                <a:solidFill>
                  <a:srgbClr val="C00000"/>
                </a:solidFill>
              </a:rPr>
              <a:t>860 </a:t>
            </a:r>
            <a:r>
              <a:rPr lang="sl-SI" sz="1600" b="1">
                <a:solidFill>
                  <a:schemeClr val="accent2"/>
                </a:solidFill>
              </a:rPr>
              <a:t>mio EUR</a:t>
            </a:r>
          </a:p>
          <a:p>
            <a:pPr algn="ctr"/>
            <a:r>
              <a:rPr lang="sl-SI" sz="1600" b="1">
                <a:solidFill>
                  <a:schemeClr val="accent2"/>
                </a:solidFill>
              </a:rPr>
              <a:t>v tem ESRR okoli 60% in ESF okoli 40% </a:t>
            </a:r>
          </a:p>
        </p:txBody>
      </p:sp>
      <p:sp>
        <p:nvSpPr>
          <p:cNvPr id="8" name="Oval 2"/>
          <p:cNvSpPr>
            <a:spLocks noChangeArrowheads="1"/>
          </p:cNvSpPr>
          <p:nvPr/>
        </p:nvSpPr>
        <p:spPr bwMode="auto">
          <a:xfrm>
            <a:off x="3851920" y="945477"/>
            <a:ext cx="3744912" cy="1068388"/>
          </a:xfrm>
          <a:prstGeom prst="ellipse">
            <a:avLst/>
          </a:prstGeom>
          <a:solidFill>
            <a:srgbClr val="CCECFF"/>
          </a:solidFill>
          <a:ln w="9525">
            <a:solidFill>
              <a:schemeClr val="tx1"/>
            </a:solidFill>
            <a:round/>
            <a:headEnd/>
            <a:tailEnd/>
          </a:ln>
        </p:spPr>
        <p:txBody>
          <a:bodyPr wrap="none" anchor="ctr"/>
          <a:lstStyle/>
          <a:p>
            <a:pPr algn="ctr"/>
            <a:r>
              <a:rPr lang="sl-SI" sz="1600" b="1">
                <a:solidFill>
                  <a:schemeClr val="accent2"/>
                </a:solidFill>
              </a:rPr>
              <a:t>SLOVENIJA KOT CELOTA: </a:t>
            </a:r>
          </a:p>
          <a:p>
            <a:pPr algn="ctr"/>
            <a:r>
              <a:rPr lang="sl-SI" sz="1600" b="1">
                <a:solidFill>
                  <a:schemeClr val="accent2"/>
                </a:solidFill>
              </a:rPr>
              <a:t>KOHEZIJSKI SKLAD = </a:t>
            </a:r>
            <a:r>
              <a:rPr lang="sl-SI" sz="1600" b="1">
                <a:solidFill>
                  <a:srgbClr val="C00000"/>
                </a:solidFill>
              </a:rPr>
              <a:t>1060</a:t>
            </a:r>
            <a:r>
              <a:rPr lang="sl-SI" sz="1600" b="1">
                <a:solidFill>
                  <a:schemeClr val="accent2"/>
                </a:solidFill>
              </a:rPr>
              <a:t> mio EUR</a:t>
            </a:r>
          </a:p>
        </p:txBody>
      </p:sp>
      <p:sp>
        <p:nvSpPr>
          <p:cNvPr id="9" name="Oval 2"/>
          <p:cNvSpPr>
            <a:spLocks noChangeArrowheads="1"/>
          </p:cNvSpPr>
          <p:nvPr/>
        </p:nvSpPr>
        <p:spPr bwMode="auto">
          <a:xfrm>
            <a:off x="5292080" y="3370527"/>
            <a:ext cx="3995738" cy="1068388"/>
          </a:xfrm>
          <a:prstGeom prst="ellipse">
            <a:avLst/>
          </a:prstGeom>
          <a:solidFill>
            <a:srgbClr val="CCECFF"/>
          </a:solidFill>
          <a:ln w="9525">
            <a:solidFill>
              <a:schemeClr val="tx1"/>
            </a:solidFill>
            <a:round/>
            <a:headEnd/>
            <a:tailEnd/>
          </a:ln>
        </p:spPr>
        <p:txBody>
          <a:bodyPr wrap="none" anchor="ctr"/>
          <a:lstStyle/>
          <a:p>
            <a:pPr algn="ctr"/>
            <a:r>
              <a:rPr lang="sl-SI" sz="1600" b="1" dirty="0">
                <a:solidFill>
                  <a:schemeClr val="accent2"/>
                </a:solidFill>
              </a:rPr>
              <a:t>VZHODNA SLO: </a:t>
            </a:r>
            <a:r>
              <a:rPr lang="sl-SI" sz="1600" b="1" dirty="0">
                <a:solidFill>
                  <a:srgbClr val="C00000"/>
                </a:solidFill>
              </a:rPr>
              <a:t>1260 </a:t>
            </a:r>
            <a:r>
              <a:rPr lang="sl-SI" sz="1600" b="1" dirty="0">
                <a:solidFill>
                  <a:schemeClr val="accent2"/>
                </a:solidFill>
              </a:rPr>
              <a:t>mio EUR</a:t>
            </a:r>
          </a:p>
          <a:p>
            <a:pPr algn="ctr"/>
            <a:r>
              <a:rPr lang="sl-SI" sz="1600" b="1" dirty="0">
                <a:solidFill>
                  <a:schemeClr val="accent2"/>
                </a:solidFill>
              </a:rPr>
              <a:t>v tem ESRR okoli 70% in ESF okoli 30%</a:t>
            </a:r>
          </a:p>
        </p:txBody>
      </p:sp>
    </p:spTree>
    <p:extLst>
      <p:ext uri="{BB962C8B-B14F-4D97-AF65-F5344CB8AC3E}">
        <p14:creationId xmlns:p14="http://schemas.microsoft.com/office/powerpoint/2010/main" xmlns="" val="2705324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67544" y="1268760"/>
            <a:ext cx="8507288" cy="4785395"/>
          </a:xfrm>
        </p:spPr>
        <p:txBody>
          <a:bodyPr>
            <a:normAutofit fontScale="70000" lnSpcReduction="20000"/>
          </a:bodyPr>
          <a:lstStyle/>
          <a:p>
            <a:pPr marL="0" indent="0">
              <a:buNone/>
              <a:defRPr/>
            </a:pPr>
            <a:endParaRPr lang="sl-SI" sz="800" dirty="0"/>
          </a:p>
          <a:p>
            <a:pPr marL="0" indent="0">
              <a:spcBef>
                <a:spcPts val="900"/>
              </a:spcBef>
              <a:buNone/>
              <a:defRPr/>
            </a:pPr>
            <a:r>
              <a:rPr lang="sl-SI" sz="3600" b="1" i="1" dirty="0">
                <a:solidFill>
                  <a:schemeClr val="accent1">
                    <a:lumMod val="75000"/>
                  </a:schemeClr>
                </a:solidFill>
              </a:rPr>
              <a:t>… regijsko razvojno programiranje </a:t>
            </a:r>
            <a:r>
              <a:rPr lang="sl-SI" sz="3600" b="1" i="1" dirty="0" smtClean="0">
                <a:solidFill>
                  <a:schemeClr val="accent1">
                    <a:lumMod val="75000"/>
                  </a:schemeClr>
                </a:solidFill>
              </a:rPr>
              <a:t>2014-2020</a:t>
            </a:r>
          </a:p>
          <a:p>
            <a:pPr marL="0" indent="0">
              <a:spcBef>
                <a:spcPts val="900"/>
              </a:spcBef>
              <a:buNone/>
              <a:defRPr/>
            </a:pPr>
            <a:endParaRPr lang="sl-SI" sz="1400" b="1" dirty="0" smtClean="0">
              <a:solidFill>
                <a:schemeClr val="accent1">
                  <a:lumMod val="75000"/>
                </a:schemeClr>
              </a:solidFill>
            </a:endParaRPr>
          </a:p>
          <a:p>
            <a:pPr marL="342900" lvl="1" indent="-342900" fontAlgn="base">
              <a:spcBef>
                <a:spcPts val="600"/>
              </a:spcBef>
              <a:spcAft>
                <a:spcPct val="0"/>
              </a:spcAft>
              <a:buClr>
                <a:srgbClr val="00B050"/>
              </a:buClr>
              <a:buFont typeface="Wingdings" pitchFamily="2" charset="2"/>
              <a:buChar char="§"/>
              <a:defRPr/>
            </a:pPr>
            <a:r>
              <a:rPr lang="sl-SI" sz="3000" b="1" dirty="0">
                <a:solidFill>
                  <a:srgbClr val="404040"/>
                </a:solidFill>
              </a:rPr>
              <a:t>Sklep o pripravi</a:t>
            </a:r>
            <a:r>
              <a:rPr lang="sl-SI" sz="3000" dirty="0">
                <a:solidFill>
                  <a:srgbClr val="404040"/>
                </a:solidFill>
              </a:rPr>
              <a:t> in </a:t>
            </a:r>
            <a:r>
              <a:rPr lang="sl-SI" sz="3000" b="1" dirty="0">
                <a:solidFill>
                  <a:srgbClr val="404040"/>
                </a:solidFill>
              </a:rPr>
              <a:t>Program priprave Regionalnega razvojnega programa Gorenjske 2014-2020</a:t>
            </a:r>
            <a:r>
              <a:rPr lang="sl-SI" sz="3000" dirty="0">
                <a:solidFill>
                  <a:srgbClr val="404040"/>
                </a:solidFill>
              </a:rPr>
              <a:t> je na predlog Regionalnega razvojnega sveta Gorenjske sprejel Svet Gorenjske regije z dnem 3. oktober 2012</a:t>
            </a:r>
            <a:r>
              <a:rPr lang="sl-SI" sz="3000" dirty="0" smtClean="0">
                <a:solidFill>
                  <a:srgbClr val="404040"/>
                </a:solidFill>
              </a:rPr>
              <a:t>.</a:t>
            </a:r>
          </a:p>
          <a:p>
            <a:pPr marL="342900" lvl="1" indent="-342900" fontAlgn="base">
              <a:spcBef>
                <a:spcPts val="600"/>
              </a:spcBef>
              <a:spcAft>
                <a:spcPct val="0"/>
              </a:spcAft>
              <a:buClr>
                <a:srgbClr val="00B050"/>
              </a:buClr>
              <a:buFont typeface="Wingdings" pitchFamily="2" charset="2"/>
              <a:buChar char="§"/>
              <a:defRPr/>
            </a:pPr>
            <a:endParaRPr lang="sl-SI" sz="1400" dirty="0">
              <a:solidFill>
                <a:srgbClr val="404040"/>
              </a:solidFill>
            </a:endParaRPr>
          </a:p>
          <a:p>
            <a:pPr marL="342900" lvl="1" indent="-342900" fontAlgn="base">
              <a:spcBef>
                <a:spcPts val="600"/>
              </a:spcBef>
              <a:spcAft>
                <a:spcPct val="0"/>
              </a:spcAft>
              <a:buClr>
                <a:srgbClr val="00B050"/>
              </a:buClr>
              <a:buFont typeface="Wingdings" pitchFamily="2" charset="2"/>
              <a:buChar char="§"/>
              <a:defRPr/>
            </a:pPr>
            <a:r>
              <a:rPr lang="sl-SI" sz="3000" dirty="0">
                <a:solidFill>
                  <a:srgbClr val="404040"/>
                </a:solidFill>
              </a:rPr>
              <a:t>Delo </a:t>
            </a:r>
            <a:r>
              <a:rPr lang="sl-SI" sz="3000" b="1" dirty="0">
                <a:solidFill>
                  <a:srgbClr val="404040"/>
                </a:solidFill>
              </a:rPr>
              <a:t>projektne skupine </a:t>
            </a:r>
            <a:r>
              <a:rPr lang="sl-SI" sz="3000" dirty="0">
                <a:solidFill>
                  <a:srgbClr val="404040"/>
                </a:solidFill>
              </a:rPr>
              <a:t>za pripravo RRP Gorenjske 2014-2020, </a:t>
            </a:r>
            <a:r>
              <a:rPr lang="sl-SI" sz="3000" b="1" dirty="0">
                <a:solidFill>
                  <a:srgbClr val="404040"/>
                </a:solidFill>
              </a:rPr>
              <a:t>odborov</a:t>
            </a:r>
            <a:r>
              <a:rPr lang="sl-SI" sz="3000" dirty="0">
                <a:solidFill>
                  <a:srgbClr val="404040"/>
                </a:solidFill>
              </a:rPr>
              <a:t> </a:t>
            </a:r>
            <a:r>
              <a:rPr lang="sl-SI" sz="3000" dirty="0" smtClean="0">
                <a:solidFill>
                  <a:srgbClr val="404040"/>
                </a:solidFill>
              </a:rPr>
              <a:t>Regionalnega razvojnega sveta </a:t>
            </a:r>
            <a:r>
              <a:rPr lang="sl-SI" sz="3000" dirty="0">
                <a:solidFill>
                  <a:srgbClr val="404040"/>
                </a:solidFill>
              </a:rPr>
              <a:t>(Razvoj človeških virov, Turizem, Okolje, infrastruktura in prostor, Podeželje, Gospodarstvo) in projektnih skupin od septembra 2012. Izvedeni sestanki s predstavniki TNP, GROZD in drugih regijskih institucij</a:t>
            </a:r>
            <a:r>
              <a:rPr lang="sl-SI" sz="3000" dirty="0" smtClean="0">
                <a:solidFill>
                  <a:srgbClr val="404040"/>
                </a:solidFill>
              </a:rPr>
              <a:t>.</a:t>
            </a:r>
          </a:p>
          <a:p>
            <a:pPr marL="342900" lvl="1" indent="-342900" fontAlgn="base">
              <a:spcBef>
                <a:spcPts val="600"/>
              </a:spcBef>
              <a:spcAft>
                <a:spcPct val="0"/>
              </a:spcAft>
              <a:buClr>
                <a:srgbClr val="00B050"/>
              </a:buClr>
              <a:buFont typeface="Wingdings" pitchFamily="2" charset="2"/>
              <a:buChar char="§"/>
              <a:defRPr/>
            </a:pPr>
            <a:endParaRPr lang="sl-SI" sz="1400" dirty="0">
              <a:solidFill>
                <a:srgbClr val="404040"/>
              </a:solidFill>
            </a:endParaRPr>
          </a:p>
          <a:p>
            <a:pPr marL="342900" lvl="1" indent="-342900" fontAlgn="base">
              <a:spcBef>
                <a:spcPts val="600"/>
              </a:spcBef>
              <a:spcAft>
                <a:spcPct val="0"/>
              </a:spcAft>
              <a:buClr>
                <a:srgbClr val="00B050"/>
              </a:buClr>
              <a:buFont typeface="Wingdings" pitchFamily="2" charset="2"/>
              <a:buChar char="§"/>
              <a:defRPr/>
            </a:pPr>
            <a:r>
              <a:rPr lang="sl-SI" sz="3000" b="1" dirty="0">
                <a:solidFill>
                  <a:srgbClr val="404040"/>
                </a:solidFill>
              </a:rPr>
              <a:t>Poziv za posredovanje projektnih predlogov </a:t>
            </a:r>
            <a:r>
              <a:rPr lang="sl-SI" sz="3000" dirty="0">
                <a:solidFill>
                  <a:srgbClr val="404040"/>
                </a:solidFill>
              </a:rPr>
              <a:t>za vključitev v RRP Gorenjske (prispelo preko 300 projektnih predlogov, v skupni ocenjeni višini cca. 500 MIO EUR, vsi projektni predlogi niso finančno ovrednoteni). </a:t>
            </a:r>
          </a:p>
          <a:p>
            <a:pPr marL="0" indent="0">
              <a:buNone/>
            </a:pPr>
            <a:endParaRPr lang="sl-SI" sz="2900" dirty="0"/>
          </a:p>
        </p:txBody>
      </p:sp>
    </p:spTree>
    <p:extLst>
      <p:ext uri="{BB962C8B-B14F-4D97-AF65-F5344CB8AC3E}">
        <p14:creationId xmlns:p14="http://schemas.microsoft.com/office/powerpoint/2010/main" xmlns="" val="131659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luka\LUJ Projekcija kor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57200" y="1600200"/>
            <a:ext cx="8507288" cy="4525963"/>
          </a:xfrm>
        </p:spPr>
        <p:txBody>
          <a:bodyPr>
            <a:normAutofit/>
          </a:bodyPr>
          <a:lstStyle/>
          <a:p>
            <a:pPr marL="0" indent="0">
              <a:buNone/>
            </a:pPr>
            <a:endParaRPr lang="sl-SI" sz="2900" dirty="0"/>
          </a:p>
        </p:txBody>
      </p:sp>
      <p:graphicFrame>
        <p:nvGraphicFramePr>
          <p:cNvPr id="5" name="Tabela 4"/>
          <p:cNvGraphicFramePr>
            <a:graphicFrameLocks noGrp="1"/>
          </p:cNvGraphicFramePr>
          <p:nvPr>
            <p:extLst>
              <p:ext uri="{D42A27DB-BD31-4B8C-83A1-F6EECF244321}">
                <p14:modId xmlns:p14="http://schemas.microsoft.com/office/powerpoint/2010/main" xmlns="" val="3946424257"/>
              </p:ext>
            </p:extLst>
          </p:nvPr>
        </p:nvGraphicFramePr>
        <p:xfrm>
          <a:off x="323528" y="980728"/>
          <a:ext cx="8640960" cy="5354447"/>
        </p:xfrm>
        <a:graphic>
          <a:graphicData uri="http://schemas.openxmlformats.org/drawingml/2006/table">
            <a:tbl>
              <a:tblPr firstRow="1" bandRow="1">
                <a:effectLst/>
                <a:tableStyleId>{5C22544A-7EE6-4342-B048-85BDC9FD1C3A}</a:tableStyleId>
              </a:tblPr>
              <a:tblGrid>
                <a:gridCol w="4536504"/>
                <a:gridCol w="4104456"/>
              </a:tblGrid>
              <a:tr h="342000">
                <a:tc>
                  <a:txBody>
                    <a:bodyPr/>
                    <a:lstStyle/>
                    <a:p>
                      <a:pPr algn="ctr"/>
                      <a:r>
                        <a:rPr lang="sl-SI" sz="1600" dirty="0" smtClean="0">
                          <a:solidFill>
                            <a:schemeClr val="bg1">
                              <a:lumMod val="95000"/>
                            </a:schemeClr>
                          </a:solidFill>
                        </a:rPr>
                        <a:t>Prednosti</a:t>
                      </a:r>
                      <a:endParaRPr lang="sl-SI" sz="1600" dirty="0">
                        <a:solidFill>
                          <a:schemeClr val="bg1">
                            <a:lumMod val="9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400" rtl="0" eaLnBrk="1" latinLnBrk="0" hangingPunct="1"/>
                      <a:r>
                        <a:rPr lang="sl-SI" sz="1600" b="1" kern="1200" dirty="0" smtClean="0">
                          <a:solidFill>
                            <a:schemeClr val="bg1">
                              <a:lumMod val="95000"/>
                            </a:schemeClr>
                          </a:solidFill>
                          <a:latin typeface="+mn-lt"/>
                          <a:ea typeface="+mn-ea"/>
                          <a:cs typeface="+mn-cs"/>
                        </a:rPr>
                        <a:t>Slabosti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r h="2610677">
                <a:tc>
                  <a:txBody>
                    <a:bodyPr/>
                    <a:lstStyle/>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cap="none" normalizeH="0" baseline="0" dirty="0" smtClean="0">
                          <a:ln>
                            <a:noFill/>
                          </a:ln>
                          <a:solidFill>
                            <a:srgbClr val="000000"/>
                          </a:solidFill>
                          <a:effectLst/>
                          <a:latin typeface="Calibri" pitchFamily="34" charset="0"/>
                          <a:cs typeface="Arial" charset="0"/>
                        </a:rPr>
                        <a:t>Ugodna geostrateška lega (aerodrom, X. koridor, </a:t>
                      </a:r>
                      <a:r>
                        <a:rPr kumimoji="0" lang="sl-SI" sz="1150" b="0" i="0" u="none" strike="noStrike" cap="none" normalizeH="0" baseline="0" dirty="0" err="1" smtClean="0">
                          <a:ln>
                            <a:noFill/>
                          </a:ln>
                          <a:solidFill>
                            <a:srgbClr val="000000"/>
                          </a:solidFill>
                          <a:effectLst/>
                          <a:latin typeface="Calibri" pitchFamily="34" charset="0"/>
                          <a:cs typeface="Arial" charset="0"/>
                        </a:rPr>
                        <a:t>obmejnost</a:t>
                      </a:r>
                      <a:r>
                        <a:rPr kumimoji="0" lang="sl-SI" sz="1150" b="0" i="0" u="none" strike="noStrike" cap="none" normalizeH="0" baseline="0" dirty="0" smtClean="0">
                          <a:ln>
                            <a:noFill/>
                          </a:ln>
                          <a:solidFill>
                            <a:srgbClr val="000000"/>
                          </a:solidFill>
                          <a:effectLst/>
                          <a:latin typeface="Calibri" pitchFamily="34" charset="0"/>
                          <a:cs typeface="Arial" charset="0"/>
                        </a:rPr>
                        <a:t>, bližina glavnih EU trgov)</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cap="none" normalizeH="0" baseline="0" dirty="0" smtClean="0">
                          <a:ln>
                            <a:noFill/>
                          </a:ln>
                          <a:solidFill>
                            <a:srgbClr val="000000"/>
                          </a:solidFill>
                          <a:effectLst/>
                          <a:latin typeface="Calibri" pitchFamily="34" charset="0"/>
                          <a:cs typeface="Arial" charset="0"/>
                        </a:rPr>
                        <a:t>Privlačna krajina (TNP, narava, kulturna dediščina) za bivanje, turizem</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cap="none" normalizeH="0" baseline="0" dirty="0" smtClean="0">
                          <a:ln>
                            <a:noFill/>
                          </a:ln>
                          <a:solidFill>
                            <a:srgbClr val="000000"/>
                          </a:solidFill>
                          <a:effectLst/>
                          <a:latin typeface="Calibri" pitchFamily="34" charset="0"/>
                          <a:cs typeface="Arial" charset="0"/>
                        </a:rPr>
                        <a:t>Naravni viri (gozd, vode, ...)</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cap="none" normalizeH="0" baseline="0" dirty="0" smtClean="0">
                          <a:ln>
                            <a:noFill/>
                          </a:ln>
                          <a:solidFill>
                            <a:srgbClr val="000000"/>
                          </a:solidFill>
                          <a:effectLst/>
                          <a:latin typeface="Calibri" pitchFamily="34" charset="0"/>
                          <a:cs typeface="Arial" charset="0"/>
                        </a:rPr>
                        <a:t>Tehniška znanja in tradicija (IKT, inovativna medicina, elektrotehnika, kovinska dejavnost, MIC-i, …)</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cap="none" normalizeH="0" baseline="0" dirty="0" smtClean="0">
                          <a:ln>
                            <a:noFill/>
                          </a:ln>
                          <a:solidFill>
                            <a:srgbClr val="000000"/>
                          </a:solidFill>
                          <a:effectLst/>
                          <a:latin typeface="Calibri" pitchFamily="34" charset="0"/>
                          <a:cs typeface="Arial" charset="0"/>
                        </a:rPr>
                        <a:t>Nekaj globalnih podjetij in tržnih znamk (npr. Slovenske Alpe, </a:t>
                      </a:r>
                      <a:r>
                        <a:rPr kumimoji="0" lang="sl-SI" sz="1150" b="0" i="0" u="none" strike="noStrike" cap="none" normalizeH="0" baseline="0" dirty="0" err="1" smtClean="0">
                          <a:ln>
                            <a:noFill/>
                          </a:ln>
                          <a:solidFill>
                            <a:srgbClr val="000000"/>
                          </a:solidFill>
                          <a:effectLst/>
                          <a:latin typeface="Calibri" pitchFamily="34" charset="0"/>
                          <a:cs typeface="Arial" charset="0"/>
                        </a:rPr>
                        <a:t>Seaway</a:t>
                      </a:r>
                      <a:r>
                        <a:rPr kumimoji="0" lang="sl-SI" sz="1150" b="0" i="0" u="none" strike="noStrike" cap="none" normalizeH="0" baseline="0" dirty="0" smtClean="0">
                          <a:ln>
                            <a:noFill/>
                          </a:ln>
                          <a:solidFill>
                            <a:srgbClr val="000000"/>
                          </a:solidFill>
                          <a:effectLst/>
                          <a:latin typeface="Calibri" pitchFamily="34" charset="0"/>
                          <a:cs typeface="Arial" charset="0"/>
                        </a:rPr>
                        <a:t>, Bled, Kranjska Gora, TNP, Acroni, …)</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cap="none" normalizeH="0" baseline="0" dirty="0" smtClean="0">
                          <a:ln>
                            <a:noFill/>
                          </a:ln>
                          <a:solidFill>
                            <a:srgbClr val="000000"/>
                          </a:solidFill>
                          <a:effectLst/>
                          <a:latin typeface="Calibri" pitchFamily="34" charset="0"/>
                          <a:cs typeface="Arial" charset="0"/>
                        </a:rPr>
                        <a:t>Prepoznavne mednarodne prireditve (Planica, </a:t>
                      </a:r>
                      <a:r>
                        <a:rPr kumimoji="0" lang="sl-SI" sz="1150" b="0" i="0" u="none" strike="noStrike" cap="none" normalizeH="0" baseline="0" dirty="0" err="1" smtClean="0">
                          <a:ln>
                            <a:noFill/>
                          </a:ln>
                          <a:solidFill>
                            <a:srgbClr val="000000"/>
                          </a:solidFill>
                          <a:effectLst/>
                          <a:latin typeface="Calibri" pitchFamily="34" charset="0"/>
                          <a:cs typeface="Arial" charset="0"/>
                        </a:rPr>
                        <a:t>Vitranc</a:t>
                      </a:r>
                      <a:r>
                        <a:rPr kumimoji="0" lang="sl-SI" sz="1150" b="0" i="0" u="none" strike="noStrike" cap="none" normalizeH="0" baseline="0" dirty="0" smtClean="0">
                          <a:ln>
                            <a:noFill/>
                          </a:ln>
                          <a:solidFill>
                            <a:srgbClr val="000000"/>
                          </a:solidFill>
                          <a:effectLst/>
                          <a:latin typeface="Calibri" pitchFamily="34" charset="0"/>
                          <a:cs typeface="Arial" charset="0"/>
                        </a:rPr>
                        <a:t>, Pokljuka, …)</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cap="none" normalizeH="0" baseline="0" dirty="0" smtClean="0">
                          <a:ln>
                            <a:noFill/>
                          </a:ln>
                          <a:solidFill>
                            <a:srgbClr val="000000"/>
                          </a:solidFill>
                          <a:effectLst/>
                          <a:latin typeface="Calibri" pitchFamily="34" charset="0"/>
                          <a:cs typeface="Arial" charset="0"/>
                        </a:rPr>
                        <a:t>Rast prebivalstva</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cap="none" normalizeH="0" baseline="0" dirty="0" smtClean="0">
                          <a:ln>
                            <a:noFill/>
                          </a:ln>
                          <a:solidFill>
                            <a:srgbClr val="000000"/>
                          </a:solidFill>
                          <a:effectLst/>
                          <a:latin typeface="Calibri" pitchFamily="34" charset="0"/>
                          <a:cs typeface="Arial" charset="0"/>
                        </a:rPr>
                        <a:t>Bogata naravna in kulturna dediščina </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cap="none" normalizeH="0" baseline="0" dirty="0" smtClean="0">
                          <a:ln>
                            <a:noFill/>
                          </a:ln>
                          <a:solidFill>
                            <a:srgbClr val="000000"/>
                          </a:solidFill>
                          <a:effectLst/>
                          <a:latin typeface="Calibri" pitchFamily="34" charset="0"/>
                          <a:cs typeface="Arial" charset="0"/>
                        </a:rPr>
                        <a:t>Znanje za črpanje EU sredstev </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cap="none" normalizeH="0" baseline="0" dirty="0" smtClean="0">
                          <a:ln>
                            <a:noFill/>
                          </a:ln>
                          <a:solidFill>
                            <a:srgbClr val="000000"/>
                          </a:solidFill>
                          <a:effectLst/>
                          <a:latin typeface="Calibri" pitchFamily="34" charset="0"/>
                          <a:cs typeface="Arial" charset="0"/>
                        </a:rPr>
                        <a:t>Bogate izkušnje z čezmejnim in transnacionalnim sodelovanjem</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cap="none" normalizeH="0" baseline="0" dirty="0" smtClean="0">
                          <a:ln>
                            <a:noFill/>
                          </a:ln>
                          <a:solidFill>
                            <a:srgbClr val="000000"/>
                          </a:solidFill>
                          <a:effectLst/>
                          <a:latin typeface="Calibri" pitchFamily="34" charset="0"/>
                          <a:cs typeface="Arial" charset="0"/>
                        </a:rPr>
                        <a:t>Bližina Ljubljane (lahko tudi slabost)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Nizka, podpovprečna dodana vrednost, BDP </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Šibka podjetniška kultura</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Prenizka inovativnosti, premalo razvitih novih produktov in storitev</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Pomanjkanje kadrov za določene poklice</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Raste % brezposelnih mladih od 15 do 29 let</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Neizkoriščene stare industrijske površine</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Majhen delež potnikov v javnem prometu</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Razdrobljenost in nepovezanost ustanov in ponudbe</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Strukturne razlike znotraj regije</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Premajhna prepoznavnost regije</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Šibka kultura in veščine sodelovanja</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Uvrstitev v kohezijsko regijo Zahodna Slovenija</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Zaostajanje  prostorskih dokumentov za razvojnimi ambicijami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42000">
                <a:tc>
                  <a:txBody>
                    <a:bodyPr/>
                    <a:lstStyle/>
                    <a:p>
                      <a:pPr marL="0" algn="ctr" defTabSz="914400" rtl="0" eaLnBrk="1" latinLnBrk="0" hangingPunct="1"/>
                      <a:r>
                        <a:rPr lang="sl-SI" sz="1600" b="1" kern="1200" dirty="0" smtClean="0">
                          <a:solidFill>
                            <a:schemeClr val="bg1">
                              <a:lumMod val="95000"/>
                            </a:schemeClr>
                          </a:solidFill>
                          <a:latin typeface="+mn-lt"/>
                          <a:ea typeface="+mn-ea"/>
                          <a:cs typeface="+mn-cs"/>
                        </a:rPr>
                        <a:t>Priložnosti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algn="ctr" defTabSz="914400" rtl="0" eaLnBrk="1" latinLnBrk="0" hangingPunct="1"/>
                      <a:r>
                        <a:rPr lang="sl-SI" sz="1600" b="1" kern="1200" dirty="0" smtClean="0">
                          <a:solidFill>
                            <a:schemeClr val="bg1">
                              <a:lumMod val="95000"/>
                            </a:schemeClr>
                          </a:solidFill>
                          <a:latin typeface="+mn-lt"/>
                          <a:ea typeface="+mn-ea"/>
                          <a:cs typeface="+mn-cs"/>
                        </a:rPr>
                        <a:t>Nevarnosti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2059770">
                <a:tc>
                  <a:txBody>
                    <a:bodyPr/>
                    <a:lstStyle/>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Dostopnost in kakovost okolja (dejavnik za pritegovanje ustvarjalnih ljudi in investicij)</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Povezovanje med sektorji (tehnološki razvoj –turizem–kmetijstvo –izobraževanje)</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Regionalno povezovanje</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Odpiranje Gorenjske v svet: lega na stičišču 3 dežel, povezovanje z regijami v EU</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Kakovost, specializacija, niše, odkrivanje novih trgov</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Novi trendi: zdravje, </a:t>
                      </a:r>
                      <a:r>
                        <a:rPr kumimoji="0" lang="sl-SI" sz="1150" b="0" i="0" u="none" strike="noStrike" kern="1200" cap="none" normalizeH="0" baseline="0" dirty="0" err="1" smtClean="0">
                          <a:ln>
                            <a:noFill/>
                          </a:ln>
                          <a:solidFill>
                            <a:srgbClr val="000000"/>
                          </a:solidFill>
                          <a:effectLst/>
                          <a:latin typeface="Calibri" pitchFamily="34" charset="0"/>
                          <a:ea typeface="+mn-ea"/>
                          <a:cs typeface="Arial" charset="0"/>
                        </a:rPr>
                        <a:t>eko</a:t>
                      </a: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 gibanje, alternativni viri energije</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Ugodni pogoji za razvoj kreativne industrije</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Ugodni pogoji za razvoj ponudbe na področju zdravstvene dejavnosti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Strukturna zaostalost industrije (selitev proizvodnje – nadaljnja prestrukturiranja, …)</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Konkurenca cenejših držav in regij </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Birokratske ovire in centralizacija odločanja v Ljubljani</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Poglabljanje družbenih neenakosti</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Ni še razvojnega sodelovanja v okviru predvidene nove zahodne kohezijske regije</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Razvojno zaostajanje za SLO in sosednjimi regijami (Ljubljana, avstr. Koroška, Furlanija-Julijska krajina)</a:t>
                      </a:r>
                    </a:p>
                    <a:p>
                      <a:pPr marL="182563" marR="0" lvl="0" indent="-182563" algn="l" defTabSz="914400" rtl="0" eaLnBrk="1" fontAlgn="base" latinLnBrk="0" hangingPunct="1">
                        <a:lnSpc>
                          <a:spcPct val="100000"/>
                        </a:lnSpc>
                        <a:spcBef>
                          <a:spcPct val="0"/>
                        </a:spcBef>
                        <a:spcAft>
                          <a:spcPct val="0"/>
                        </a:spcAft>
                        <a:buClr>
                          <a:srgbClr val="404040"/>
                        </a:buClr>
                        <a:buSzTx/>
                        <a:buFont typeface="Arial" pitchFamily="34" charset="0"/>
                        <a:buChar char="•"/>
                        <a:tabLst>
                          <a:tab pos="228600" algn="l"/>
                        </a:tabLst>
                      </a:pPr>
                      <a:r>
                        <a:rPr kumimoji="0" lang="sl-SI" sz="1150" b="0" i="0" u="none" strike="noStrike" kern="1200" cap="none" normalizeH="0" baseline="0" dirty="0" smtClean="0">
                          <a:ln>
                            <a:noFill/>
                          </a:ln>
                          <a:solidFill>
                            <a:srgbClr val="000000"/>
                          </a:solidFill>
                          <a:effectLst/>
                          <a:latin typeface="Calibri" pitchFamily="34" charset="0"/>
                          <a:ea typeface="+mn-ea"/>
                          <a:cs typeface="Arial" charset="0"/>
                        </a:rPr>
                        <a:t>Gorenjska kot tranzitna regija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Tree>
    <p:extLst>
      <p:ext uri="{BB962C8B-B14F-4D97-AF65-F5344CB8AC3E}">
        <p14:creationId xmlns:p14="http://schemas.microsoft.com/office/powerpoint/2010/main" xmlns="" val="131659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1026</Words>
  <Application>Microsoft Office PowerPoint</Application>
  <PresentationFormat>Diaprojekcija na zaslonu (4:3)</PresentationFormat>
  <Paragraphs>176</Paragraphs>
  <Slides>20</Slides>
  <Notes>0</Notes>
  <HiddenSlides>0</HiddenSlides>
  <MMClips>0</MMClips>
  <ScaleCrop>false</ScaleCrop>
  <HeadingPairs>
    <vt:vector size="6" baseType="variant">
      <vt:variant>
        <vt:lpstr>Tema</vt:lpstr>
      </vt:variant>
      <vt:variant>
        <vt:i4>1</vt:i4>
      </vt:variant>
      <vt:variant>
        <vt:lpstr>Vdelani OLE strežniki</vt:lpstr>
      </vt:variant>
      <vt:variant>
        <vt:i4>1</vt:i4>
      </vt:variant>
      <vt:variant>
        <vt:lpstr>Naslovi diapozitivov</vt:lpstr>
      </vt:variant>
      <vt:variant>
        <vt:i4>20</vt:i4>
      </vt:variant>
    </vt:vector>
  </HeadingPairs>
  <TitlesOfParts>
    <vt:vector size="22" baseType="lpstr">
      <vt:lpstr>Office Theme</vt:lpstr>
      <vt:lpstr>Worksheet</vt:lpstr>
      <vt:lpstr>ZAKLJUČNA KONFERENCA CENTER VSEŽIVLJENJSKEGA UČENJA GORENJSKA – PRILOŽNOST ZA VSE</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lpstr>Diapozitiv 18</vt:lpstr>
      <vt:lpstr>Diapozitiv 19</vt:lpstr>
      <vt:lpstr>Diapozitiv 20</vt:lpstr>
    </vt:vector>
  </TitlesOfParts>
  <Company>Medium d.o.o.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Luka Dolar</dc:creator>
  <cp:lastModifiedBy>lea</cp:lastModifiedBy>
  <cp:revision>18</cp:revision>
  <cp:lastPrinted>2013-05-13T09:37:53Z</cp:lastPrinted>
  <dcterms:created xsi:type="dcterms:W3CDTF">2013-04-12T13:10:07Z</dcterms:created>
  <dcterms:modified xsi:type="dcterms:W3CDTF">2013-05-13T10:19:15Z</dcterms:modified>
</cp:coreProperties>
</file>