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7"/>
  </p:notesMasterIdLst>
  <p:sldIdLst>
    <p:sldId id="256" r:id="rId2"/>
    <p:sldId id="260" r:id="rId3"/>
    <p:sldId id="272" r:id="rId4"/>
    <p:sldId id="273" r:id="rId5"/>
    <p:sldId id="274" r:id="rId6"/>
    <p:sldId id="259" r:id="rId7"/>
    <p:sldId id="258" r:id="rId8"/>
    <p:sldId id="271" r:id="rId9"/>
    <p:sldId id="270" r:id="rId10"/>
    <p:sldId id="269" r:id="rId11"/>
    <p:sldId id="268" r:id="rId12"/>
    <p:sldId id="267" r:id="rId13"/>
    <p:sldId id="283" r:id="rId14"/>
    <p:sldId id="282" r:id="rId15"/>
    <p:sldId id="281" r:id="rId16"/>
    <p:sldId id="279" r:id="rId17"/>
    <p:sldId id="280" r:id="rId18"/>
    <p:sldId id="278" r:id="rId19"/>
    <p:sldId id="284" r:id="rId20"/>
    <p:sldId id="277" r:id="rId21"/>
    <p:sldId id="276" r:id="rId22"/>
    <p:sldId id="275" r:id="rId23"/>
    <p:sldId id="265" r:id="rId24"/>
    <p:sldId id="285" r:id="rId25"/>
    <p:sldId id="264" r:id="rId2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2121"/>
    <a:srgbClr val="FF3300"/>
    <a:srgbClr val="FFCC00"/>
    <a:srgbClr val="FF9900"/>
    <a:srgbClr val="FF6D6D"/>
    <a:srgbClr val="00589A"/>
    <a:srgbClr val="FFFFFF"/>
    <a:srgbClr val="0067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0" autoAdjust="0"/>
  </p:normalViewPr>
  <p:slideViewPr>
    <p:cSldViewPr>
      <p:cViewPr>
        <p:scale>
          <a:sx n="68" d="100"/>
          <a:sy n="68" d="100"/>
        </p:scale>
        <p:origin x="-1548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BDF6E6-B0A3-4F5C-9C50-2E3BF4208FC2}" type="datetimeFigureOut">
              <a:rPr lang="sl-SI"/>
              <a:pPr>
                <a:defRPr/>
              </a:pPr>
              <a:t>10.1.2013</a:t>
            </a:fld>
            <a:endParaRPr lang="sl-S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441A97-22BF-45CF-826C-090E3E0C9603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F3D4F-6F8D-4E9C-8735-E1FDF97F0A43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93E181-8194-4FCF-B67F-C2F43690F6DD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99F93-4E9E-4F83-9D4C-C1C4A118D920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ECB45-FA15-4455-BD1F-7DCE10C480F9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ECB45-FA15-4455-BD1F-7DCE10C480F9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ECB45-FA15-4455-BD1F-7DCE10C480F9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ECB45-FA15-4455-BD1F-7DCE10C480F9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ECB45-FA15-4455-BD1F-7DCE10C480F9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ECB45-FA15-4455-BD1F-7DCE10C480F9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ECB45-FA15-4455-BD1F-7DCE10C480F9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ECB45-FA15-4455-BD1F-7DCE10C480F9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35354D-6FBD-46F3-AD4C-5F5F740C8264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ECB45-FA15-4455-BD1F-7DCE10C480F9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ECB45-FA15-4455-BD1F-7DCE10C480F9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ECB45-FA15-4455-BD1F-7DCE10C480F9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7E86F-8A1F-4AC3-ABA9-C2CEFCC657E3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EDFF43-1FB4-47C4-A81B-5B62EBEFC25A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35354D-6FBD-46F3-AD4C-5F5F740C8264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35354D-6FBD-46F3-AD4C-5F5F740C8264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35354D-6FBD-46F3-AD4C-5F5F740C8264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3860DD-13F4-443F-BFC3-0EF42BC7A09D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C48FEA-19CE-489A-9CE0-5B0B0C43BE9D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E3486E-4391-436D-8737-0F88F26D3DDB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l-SI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E3B151-6666-4E68-95E0-2C8F0E4C0337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l-SI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E599B-6938-4CB2-A4A9-16E2B0C73EC4}" type="datetimeFigureOut">
              <a:rPr lang="sl-SI" smtClean="0"/>
              <a:pPr>
                <a:defRPr/>
              </a:pPr>
              <a:t>10.1.2013</a:t>
            </a:fld>
            <a:endParaRPr lang="sl-SI" dirty="0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1988D-4F66-434A-80E3-BA3BA71131A7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E599B-6938-4CB2-A4A9-16E2B0C73EC4}" type="datetimeFigureOut">
              <a:rPr lang="sl-SI" smtClean="0"/>
              <a:pPr>
                <a:defRPr/>
              </a:pPr>
              <a:t>10.1.2013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1988D-4F66-434A-80E3-BA3BA71131A7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E599B-6938-4CB2-A4A9-16E2B0C73EC4}" type="datetimeFigureOut">
              <a:rPr lang="sl-SI" smtClean="0"/>
              <a:pPr>
                <a:defRPr/>
              </a:pPr>
              <a:t>10.1.2013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1988D-4F66-434A-80E3-BA3BA71131A7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E599B-6938-4CB2-A4A9-16E2B0C73EC4}" type="datetimeFigureOut">
              <a:rPr lang="sl-SI" smtClean="0"/>
              <a:pPr>
                <a:defRPr/>
              </a:pPr>
              <a:t>10.1.2013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1988D-4F66-434A-80E3-BA3BA71131A7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E599B-6938-4CB2-A4A9-16E2B0C73EC4}" type="datetimeFigureOut">
              <a:rPr lang="sl-SI" smtClean="0"/>
              <a:pPr>
                <a:defRPr/>
              </a:pPr>
              <a:t>10.1.2013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1988D-4F66-434A-80E3-BA3BA71131A7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E599B-6938-4CB2-A4A9-16E2B0C73EC4}" type="datetimeFigureOut">
              <a:rPr lang="sl-SI" smtClean="0"/>
              <a:pPr>
                <a:defRPr/>
              </a:pPr>
              <a:t>10.1.2013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1988D-4F66-434A-80E3-BA3BA71131A7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E599B-6938-4CB2-A4A9-16E2B0C73EC4}" type="datetimeFigureOut">
              <a:rPr lang="sl-SI" smtClean="0"/>
              <a:pPr>
                <a:defRPr/>
              </a:pPr>
              <a:t>10.1.2013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1988D-4F66-434A-80E3-BA3BA71131A7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E599B-6938-4CB2-A4A9-16E2B0C73EC4}" type="datetimeFigureOut">
              <a:rPr lang="sl-SI" smtClean="0"/>
              <a:pPr>
                <a:defRPr/>
              </a:pPr>
              <a:t>10.1.2013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1988D-4F66-434A-80E3-BA3BA71131A7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E599B-6938-4CB2-A4A9-16E2B0C73EC4}" type="datetimeFigureOut">
              <a:rPr lang="sl-SI" smtClean="0"/>
              <a:pPr>
                <a:defRPr/>
              </a:pPr>
              <a:t>10.1.2013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1988D-4F66-434A-80E3-BA3BA71131A7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E599B-6938-4CB2-A4A9-16E2B0C73EC4}" type="datetimeFigureOut">
              <a:rPr lang="sl-SI" smtClean="0"/>
              <a:pPr>
                <a:defRPr/>
              </a:pPr>
              <a:t>10.1.2013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1988D-4F66-434A-80E3-BA3BA71131A7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E599B-6938-4CB2-A4A9-16E2B0C73EC4}" type="datetimeFigureOut">
              <a:rPr lang="sl-SI" smtClean="0"/>
              <a:pPr>
                <a:defRPr/>
              </a:pPr>
              <a:t>10.1.2013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4D1988D-4F66-434A-80E3-BA3BA71131A7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dirty="0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B1E599B-6938-4CB2-A4A9-16E2B0C73EC4}" type="datetimeFigureOut">
              <a:rPr lang="sl-SI" smtClean="0"/>
              <a:pPr>
                <a:defRPr/>
              </a:pPr>
              <a:t>10.1.2013</a:t>
            </a:fld>
            <a:endParaRPr lang="sl-SI" dirty="0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4D1988D-4F66-434A-80E3-BA3BA71131A7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4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lea.zlodej@lu-jesenice.ne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vuz dopis glav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857251"/>
            <a:ext cx="7772400" cy="1857369"/>
          </a:xfrm>
        </p:spPr>
        <p:txBody>
          <a:bodyPr>
            <a:normAutofit/>
          </a:bodyPr>
          <a:lstStyle/>
          <a:p>
            <a:pPr algn="l" eaLnBrk="1" hangingPunct="1"/>
            <a:r>
              <a:rPr lang="sl-SI" sz="4000" dirty="0" smtClean="0"/>
              <a:t>URADNO ODPRTJE NOVIH PROSTOROV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2857501"/>
            <a:ext cx="7715251" cy="2071688"/>
          </a:xfrm>
        </p:spPr>
        <p:txBody>
          <a:bodyPr rtlCol="0">
            <a:normAutofit fontScale="70000" lnSpcReduction="20000"/>
          </a:bodyPr>
          <a:lstStyle/>
          <a:p>
            <a:pPr eaLnBrk="1" hangingPunct="1">
              <a:defRPr/>
            </a:pPr>
            <a:r>
              <a:rPr lang="sl-SI" sz="5100" b="1" dirty="0" smtClean="0">
                <a:solidFill>
                  <a:srgbClr val="0070C0"/>
                </a:solidFill>
              </a:rPr>
              <a:t>LJUDSKE UNIVERZE JESENICE</a:t>
            </a:r>
          </a:p>
          <a:p>
            <a:pPr eaLnBrk="1" hangingPunct="1">
              <a:defRPr/>
            </a:pPr>
            <a:endParaRPr lang="sl-SI" dirty="0" smtClean="0"/>
          </a:p>
          <a:p>
            <a:pPr eaLnBrk="1" hangingPunct="1">
              <a:defRPr/>
            </a:pP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8. oktober 2010  </a:t>
            </a:r>
          </a:p>
          <a:p>
            <a:pPr eaLnBrk="1" hangingPunct="1">
              <a:defRPr/>
            </a:pPr>
            <a:r>
              <a:rPr lang="sl-SI" sz="5200" b="1" dirty="0" smtClean="0">
                <a:solidFill>
                  <a:srgbClr val="C00000"/>
                </a:solidFill>
              </a:rPr>
              <a:t>DOBRODOŠLI 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7215238" cy="1643074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1800" dirty="0" smtClean="0">
                <a:solidFill>
                  <a:srgbClr val="00589A"/>
                </a:solidFill>
              </a:rPr>
              <a:t>Dejavnost </a:t>
            </a:r>
            <a:r>
              <a:rPr lang="en-US" sz="1800" b="1" dirty="0" smtClean="0">
                <a:solidFill>
                  <a:srgbClr val="00589A"/>
                </a:solidFill>
              </a:rPr>
              <a:t>Centra VŽU </a:t>
            </a:r>
            <a:r>
              <a:rPr lang="en-US" sz="1800" dirty="0" smtClean="0">
                <a:solidFill>
                  <a:srgbClr val="00589A"/>
                </a:solidFill>
              </a:rPr>
              <a:t>je </a:t>
            </a:r>
            <a:r>
              <a:rPr lang="en-US" sz="1800" b="1" dirty="0" smtClean="0">
                <a:solidFill>
                  <a:srgbClr val="00589A"/>
                </a:solidFill>
              </a:rPr>
              <a:t>namenjena vsem prebivalcem Gorenjske</a:t>
            </a:r>
            <a:r>
              <a:rPr lang="en-US" sz="1800" dirty="0" smtClean="0">
                <a:solidFill>
                  <a:srgbClr val="00589A"/>
                </a:solidFill>
              </a:rPr>
              <a:t>, ki se želijo </a:t>
            </a:r>
            <a:r>
              <a:rPr lang="en-US" sz="1800" b="1" dirty="0" smtClean="0">
                <a:solidFill>
                  <a:srgbClr val="00589A"/>
                </a:solidFill>
              </a:rPr>
              <a:t>dodatno izobraževati </a:t>
            </a:r>
            <a:r>
              <a:rPr lang="en-US" sz="1800" dirty="0" smtClean="0">
                <a:solidFill>
                  <a:srgbClr val="00589A"/>
                </a:solidFill>
              </a:rPr>
              <a:t>in usposabljati ter iščejo informacije in  nasvete s področja izobraževanja, načrtovanja kariere, zaposlovanja, podjetništva. </a:t>
            </a:r>
            <a:endParaRPr lang="sl-SI" sz="1800" dirty="0" smtClean="0">
              <a:solidFill>
                <a:srgbClr val="00589A"/>
              </a:solidFill>
            </a:endParaRPr>
          </a:p>
          <a:p>
            <a:pPr algn="l">
              <a:defRPr/>
            </a:pPr>
            <a:endParaRPr lang="sl-SI" sz="1800" dirty="0" smtClean="0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75" y="1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l-SI" sz="1600" b="1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DEJAVNOST CVŽU….. </a:t>
            </a:r>
            <a:endParaRPr lang="sl-SI" sz="1600" b="1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Slika 9" descr="Slika2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4000504"/>
            <a:ext cx="1928826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slike telefon 1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2000240"/>
            <a:ext cx="1854510" cy="2472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Slika 13" descr="Slika23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16" y="2071678"/>
            <a:ext cx="1857388" cy="24765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Slika 14" descr="Slika24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8" y="2285992"/>
            <a:ext cx="1784511" cy="2379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 descr="logo cvž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00298" y="-214338"/>
            <a:ext cx="1857388" cy="110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Slika 12" descr="slike telefon 19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29058" y="4429132"/>
            <a:ext cx="2524144" cy="1893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jeni pravokotnik 16"/>
          <p:cNvSpPr/>
          <p:nvPr/>
        </p:nvSpPr>
        <p:spPr>
          <a:xfrm>
            <a:off x="2786050" y="2786058"/>
            <a:ext cx="285752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12290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7429552" cy="1643074"/>
          </a:xfrm>
        </p:spPr>
        <p:txBody>
          <a:bodyPr rtlCol="0">
            <a:noAutofit/>
          </a:bodyPr>
          <a:lstStyle/>
          <a:p>
            <a:pPr algn="ctr">
              <a:buFont typeface="Wingdings" pitchFamily="2" charset="2"/>
              <a:buChar char="q"/>
              <a:defRPr/>
            </a:pPr>
            <a:r>
              <a:rPr lang="sl-SI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Center VŽU združuje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 partnerskih institucij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 območja celotne</a:t>
            </a:r>
            <a:r>
              <a:rPr lang="sl-SI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Gorenjske. </a:t>
            </a:r>
            <a:r>
              <a:rPr lang="sl-SI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l-SI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Poglavitne dejavnosti Centra VŽU so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informiranje in svetovanje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Svetovalnega središča Gorenjska, </a:t>
            </a:r>
            <a:endParaRPr lang="sl-SI" sz="1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delovanje 20 </a:t>
            </a:r>
            <a:r>
              <a:rPr lang="sl-SI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očk vseživljenjskega učenja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 </a:t>
            </a:r>
            <a:endParaRPr lang="sl-SI" sz="1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delovanje portala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sl-SI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l-SI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en-US" sz="1600" dirty="0" smtClean="0"/>
              <a:t> </a:t>
            </a:r>
            <a:endParaRPr lang="sl-SI" sz="1600" dirty="0" smtClean="0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75" y="1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l-SI" sz="1600" b="1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 </a:t>
            </a:r>
            <a:endParaRPr lang="sl-SI" sz="1600" b="1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Slika 9" descr="slike 17.9. 2010 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14346" y="2428868"/>
            <a:ext cx="207170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slike telefon 1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3" y="2857496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Slika2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1604" y="3071810"/>
            <a:ext cx="2214578" cy="29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oljeZBesedilom 13"/>
          <p:cNvSpPr txBox="1"/>
          <p:nvPr/>
        </p:nvSpPr>
        <p:spPr>
          <a:xfrm>
            <a:off x="4143372" y="485776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b="1" dirty="0" smtClean="0">
                <a:solidFill>
                  <a:srgbClr val="FF0000"/>
                </a:solidFill>
              </a:rPr>
              <a:t>MI SE MAMO FAJN!</a:t>
            </a:r>
          </a:p>
          <a:p>
            <a:pPr algn="just"/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Z NAMI SI LAHKO TUDI TI.</a:t>
            </a:r>
          </a:p>
          <a:p>
            <a:pPr algn="just"/>
            <a:endParaRPr lang="sl-SI" dirty="0" smtClean="0">
              <a:solidFill>
                <a:srgbClr val="7030A0"/>
              </a:solidFill>
            </a:endParaRPr>
          </a:p>
          <a:p>
            <a:pPr algn="ctr"/>
            <a:r>
              <a:rPr lang="sl-SI" b="1" dirty="0" smtClean="0">
                <a:solidFill>
                  <a:srgbClr val="7030A0"/>
                </a:solidFill>
              </a:rPr>
              <a:t>BREZPLAČNO!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0" y="0"/>
            <a:ext cx="2693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b="1" i="1" dirty="0">
                <a:solidFill>
                  <a:srgbClr val="0067B4"/>
                </a:solidFill>
              </a:rPr>
              <a:t>DEJAVNOST CVŽU….. </a:t>
            </a:r>
          </a:p>
        </p:txBody>
      </p:sp>
      <p:pic>
        <p:nvPicPr>
          <p:cNvPr id="9" name="Slika 8" descr="Slika25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4572008"/>
            <a:ext cx="1428760" cy="190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 descr="logo cvž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00496" y="3071810"/>
            <a:ext cx="1857388" cy="110128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Zaobljeni pravokotnik 18"/>
          <p:cNvSpPr/>
          <p:nvPr/>
        </p:nvSpPr>
        <p:spPr>
          <a:xfrm>
            <a:off x="2214546" y="2643182"/>
            <a:ext cx="3429024" cy="357190"/>
          </a:xfrm>
          <a:prstGeom prst="roundRect">
            <a:avLst/>
          </a:prstGeom>
          <a:gradFill flip="none" rotWithShape="1">
            <a:gsLst>
              <a:gs pos="0">
                <a:srgbClr val="FF6D6D">
                  <a:shade val="30000"/>
                  <a:satMod val="115000"/>
                </a:srgbClr>
              </a:gs>
              <a:gs pos="50000">
                <a:srgbClr val="FF6D6D">
                  <a:shade val="67500"/>
                  <a:satMod val="115000"/>
                </a:srgbClr>
              </a:gs>
              <a:gs pos="100000">
                <a:srgbClr val="FF6D6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http://ucenje.cvzu-gorenjske.si.</a:t>
            </a:r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75" y="1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l-SI" sz="1600" b="1" i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SREDIŠČE ZA SAMOSTOJNO UČENJE… </a:t>
            </a:r>
            <a:endParaRPr lang="sl-SI" sz="1600" b="1" i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Ograda besedila 2"/>
          <p:cNvSpPr>
            <a:spLocks noGrp="1"/>
          </p:cNvSpPr>
          <p:nvPr>
            <p:ph type="subTitle" idx="1"/>
          </p:nvPr>
        </p:nvSpPr>
        <p:spPr>
          <a:xfrm>
            <a:off x="3041634" y="1000108"/>
            <a:ext cx="6102366" cy="714381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/>
            <a:r>
              <a:rPr lang="sl-SI" dirty="0" smtClean="0"/>
              <a:t>ORGANIZIRAMO SAMOSTOJNO UČENJE </a:t>
            </a:r>
            <a:endParaRPr lang="sl-SI" dirty="0"/>
          </a:p>
        </p:txBody>
      </p:sp>
      <p:sp>
        <p:nvSpPr>
          <p:cNvPr id="10" name="Ograda besedila 4"/>
          <p:cNvSpPr txBox="1">
            <a:spLocks/>
          </p:cNvSpPr>
          <p:nvPr/>
        </p:nvSpPr>
        <p:spPr>
          <a:xfrm>
            <a:off x="5929322" y="4357694"/>
            <a:ext cx="3000396" cy="42862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sl-SI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BREZPLAČNO!</a:t>
            </a:r>
            <a:endParaRPr kumimoji="0" lang="sl-SI" sz="2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500562" y="1785927"/>
            <a:ext cx="46434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sz="1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je </a:t>
            </a:r>
            <a:r>
              <a:rPr lang="sl-SI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 SODOBNO UČNO TEHNOLOGIJO </a:t>
            </a:r>
            <a:r>
              <a:rPr lang="sl-SI" sz="1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opremljen </a:t>
            </a:r>
            <a:r>
              <a:rPr lang="sl-SI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UČNI PROSTOR</a:t>
            </a:r>
            <a:r>
              <a:rPr lang="sl-SI" sz="1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, namenjen </a:t>
            </a:r>
            <a:r>
              <a:rPr lang="sl-SI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PRIDOBIVANJU, UTRJEVANJU </a:t>
            </a:r>
            <a:r>
              <a:rPr lang="sl-SI" sz="1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ali </a:t>
            </a:r>
            <a:r>
              <a:rPr lang="sl-SI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NADGRADNJI ZNANJA. </a:t>
            </a:r>
          </a:p>
          <a:p>
            <a:pPr>
              <a:buFont typeface="Arial" pitchFamily="34" charset="0"/>
              <a:buChar char="•"/>
            </a:pPr>
            <a:endParaRPr lang="sl-SI" sz="16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l-SI" sz="1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učenje poteka </a:t>
            </a:r>
            <a:r>
              <a:rPr lang="sl-SI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INDIVIDUALNO</a:t>
            </a:r>
            <a:r>
              <a:rPr lang="sl-SI" sz="1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in </a:t>
            </a:r>
            <a:r>
              <a:rPr lang="sl-SI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SAMOSTOJNO, ČAS, RITEM </a:t>
            </a:r>
            <a:r>
              <a:rPr lang="sl-SI" sz="1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in </a:t>
            </a:r>
            <a:r>
              <a:rPr lang="sl-SI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NAČIN</a:t>
            </a:r>
            <a:r>
              <a:rPr lang="sl-SI" sz="1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učenja </a:t>
            </a:r>
            <a:r>
              <a:rPr lang="sl-SI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PRILAGODITE</a:t>
            </a:r>
            <a:r>
              <a:rPr lang="sl-SI" sz="1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lastnim interesom in zmožnostim.</a:t>
            </a:r>
          </a:p>
          <a:p>
            <a:endParaRPr lang="sl-SI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12" name="Slika 11" descr="mail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2000240"/>
            <a:ext cx="2428892" cy="1676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 descr="Slika 0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786190"/>
            <a:ext cx="257176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785794"/>
            <a:ext cx="1571636" cy="225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4143380"/>
            <a:ext cx="2466055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75" y="1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l-SI" sz="1600" b="1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 </a:t>
            </a:r>
            <a:endParaRPr lang="sl-SI" sz="1600" b="1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2795" y="2143116"/>
            <a:ext cx="2816735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4286256"/>
            <a:ext cx="2928958" cy="227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1999" y="3643314"/>
            <a:ext cx="3100977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285720" y="357166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l-SI" sz="1600" b="1" i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SREDIŠČE ZA SAMOSTOJNO UČENJE… </a:t>
            </a:r>
            <a:endParaRPr lang="sl-SI" sz="1600" b="1" i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4643438" y="1285861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PRI UČENJU UPORABLJATE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GRADIVO</a:t>
            </a:r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ZA SAMOSTOJNO UČENJE. </a:t>
            </a:r>
          </a:p>
          <a:p>
            <a:endParaRPr lang="sl-SI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VES ČAS VAM JE NA VOLJO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STROKOVNA POMOČ </a:t>
            </a:r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INFORMATORJEV, SVETOVALCEV ALI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MENTORJEV.</a:t>
            </a:r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1285860"/>
            <a:ext cx="1571636" cy="225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75" y="1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sl-SI" sz="1600" b="1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14282" y="571480"/>
            <a:ext cx="6643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000" b="1" i="1" dirty="0">
                <a:solidFill>
                  <a:srgbClr val="FFC000"/>
                </a:solidFill>
              </a:rPr>
              <a:t>SREDIŠČE ZA SAMOSTOJNO UČENJE…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000108"/>
            <a:ext cx="3786214" cy="4862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1000108"/>
            <a:ext cx="1571636" cy="225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429000"/>
            <a:ext cx="3214710" cy="2264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4929222" cy="500066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sl-SI" b="1" dirty="0" smtClean="0">
                <a:solidFill>
                  <a:schemeClr val="accent4">
                    <a:lumMod val="75000"/>
                  </a:schemeClr>
                </a:solidFill>
              </a:rPr>
              <a:t>SSG – s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vetovalno središče Gorenjske</a:t>
            </a:r>
            <a:endParaRPr lang="sl-SI" dirty="0" smtClean="0"/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48" y="1200328"/>
            <a:ext cx="792961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INFORMIRANJE IN SVETOVANJE V IZOBRAŽEVANJU ODRASLIH - ISIO</a:t>
            </a:r>
            <a:endParaRPr kumimoji="0" lang="sl-SI" sz="24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SVETOVALNO SREDIŠČE GORENJSKA </a:t>
            </a:r>
            <a:endParaRPr kumimoji="0" lang="sl-SI" sz="24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podporna služba  vključevanja v vseživljenjsko učenje</a:t>
            </a:r>
            <a:endParaRPr kumimoji="0" lang="sl-SI" sz="160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786058"/>
            <a:ext cx="3000396" cy="14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7158" y="4500570"/>
            <a:ext cx="81439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000" b="1" i="0" u="sng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Načrtujete v prihodnosti vključitev v izobraževalni program</a:t>
            </a:r>
            <a:r>
              <a:rPr kumimoji="0" lang="sl-SI" sz="20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tečaj, študijski krožek, delavnico...  </a:t>
            </a:r>
            <a:r>
              <a:rPr kumimoji="0" lang="sl-SI" sz="2000" b="1" i="0" u="none" strike="noStrike" cap="none" normalizeH="0" baseline="0" dirty="0" smtClean="0">
                <a:ln>
                  <a:noFill/>
                </a:ln>
                <a:solidFill>
                  <a:srgbClr val="FF212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Nimate dovolj informacij?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0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Morda želite nasvet ali spodbudo?</a:t>
            </a:r>
            <a:endParaRPr kumimoji="0" lang="sl-SI" sz="2000" b="0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857232"/>
            <a:ext cx="7102244" cy="1714512"/>
          </a:xfrm>
        </p:spPr>
        <p:txBody>
          <a:bodyPr rtlCol="0">
            <a:normAutofit fontScale="92500" lnSpcReduction="10000"/>
          </a:bodyPr>
          <a:lstStyle/>
          <a:p>
            <a:pPr algn="l">
              <a:defRPr/>
            </a:pPr>
            <a:r>
              <a:rPr lang="sl-SI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 okviru </a:t>
            </a:r>
            <a:r>
              <a:rPr lang="sl-SI" sz="2400" b="1" dirty="0" smtClean="0">
                <a:solidFill>
                  <a:srgbClr val="7030A0"/>
                </a:solidFill>
              </a:rPr>
              <a:t>Centra vseživljenjskega učenja Gorenjska</a:t>
            </a:r>
            <a:r>
              <a:rPr lang="sl-SI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ki od konca leta 2005 deluje pri Ljudski univerzi Jesenice, je občanom Gorenjske na voljo </a:t>
            </a:r>
            <a:r>
              <a:rPr lang="sl-SI" sz="2400" b="1" i="1" u="sng" dirty="0" smtClean="0">
                <a:solidFill>
                  <a:srgbClr val="7030A0"/>
                </a:solidFill>
              </a:rPr>
              <a:t>brezplačna</a:t>
            </a:r>
            <a:r>
              <a:rPr lang="sl-SI" sz="2400" b="1" i="1" dirty="0" smtClean="0">
                <a:solidFill>
                  <a:srgbClr val="7030A0"/>
                </a:solidFill>
              </a:rPr>
              <a:t> </a:t>
            </a:r>
            <a:r>
              <a:rPr lang="sl-SI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informativno-svetovalno dejavnost</a:t>
            </a:r>
            <a:r>
              <a:rPr lang="sl-SI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ki jo izvaja Svetovalno središče Gorenjska.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75" y="1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l-SI" sz="1600" b="1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 </a:t>
            </a:r>
            <a:endParaRPr lang="sl-SI" sz="1600" b="1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857232"/>
            <a:ext cx="91848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14282" y="0"/>
            <a:ext cx="4929222" cy="500066"/>
          </a:xfrm>
          <a:prstGeom prst="rect">
            <a:avLst/>
          </a:prstGeom>
        </p:spPr>
        <p:txBody>
          <a:bodyPr vert="horz" lIns="0" rIns="18288" rtlCol="0">
            <a:normAutofit fontScale="92500"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l-SI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SSG – s</a:t>
            </a:r>
            <a:r>
              <a:rPr kumimoji="0" lang="sl-SI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vetovalno središče Gorenjske</a:t>
            </a:r>
            <a:endParaRPr kumimoji="0" lang="sl-SI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Slika 10" descr="Svetovalno središče Gorenjs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2857496"/>
            <a:ext cx="3429025" cy="2571768"/>
          </a:xfrm>
          <a:prstGeom prst="rect">
            <a:avLst/>
          </a:prstGeom>
        </p:spPr>
      </p:pic>
      <p:pic>
        <p:nvPicPr>
          <p:cNvPr id="12" name="Slika 11" descr="Tečaj ss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9190" y="2857497"/>
            <a:ext cx="342902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642918"/>
            <a:ext cx="7854696" cy="3571900"/>
          </a:xfrm>
        </p:spPr>
        <p:txBody>
          <a:bodyPr rtlCol="0">
            <a:normAutofit/>
          </a:bodyPr>
          <a:lstStyle/>
          <a:p>
            <a:pPr algn="l"/>
            <a:r>
              <a:rPr lang="sl-SI" b="1" dirty="0" smtClean="0">
                <a:solidFill>
                  <a:srgbClr val="7030A0"/>
                </a:solidFill>
              </a:rPr>
              <a:t>V Svetovalno središče Gorenjska, ki ima sedež v prostorih Ljudske univerze Jesenice, lahko </a:t>
            </a:r>
          </a:p>
          <a:p>
            <a:pPr lvl="0" algn="l">
              <a:buFont typeface="Arial" pitchFamily="34" charset="0"/>
              <a:buChar char="•"/>
            </a:pPr>
            <a:r>
              <a:rPr lang="sl-SI" b="1" dirty="0" smtClean="0">
                <a:solidFill>
                  <a:srgbClr val="7030A0"/>
                </a:solidFill>
              </a:rPr>
              <a:t>  pridete </a:t>
            </a:r>
            <a:r>
              <a:rPr lang="sl-SI" sz="2200" b="1" dirty="0" smtClean="0">
                <a:solidFill>
                  <a:srgbClr val="7030A0"/>
                </a:solidFill>
              </a:rPr>
              <a:t>osebno v pisarno na Delavsko ulico 1 na Jesenicah</a:t>
            </a:r>
          </a:p>
          <a:p>
            <a:pPr lvl="0" algn="l">
              <a:buFont typeface="Arial" pitchFamily="34" charset="0"/>
              <a:buChar char="•"/>
            </a:pPr>
            <a:r>
              <a:rPr lang="sl-SI" b="1" dirty="0" smtClean="0">
                <a:solidFill>
                  <a:srgbClr val="7030A0"/>
                </a:solidFill>
              </a:rPr>
              <a:t>  pokličete </a:t>
            </a:r>
            <a:r>
              <a:rPr lang="sl-SI" sz="2200" b="1" dirty="0" smtClean="0">
                <a:solidFill>
                  <a:srgbClr val="7030A0"/>
                </a:solidFill>
              </a:rPr>
              <a:t>na svetovalni  telefon številka </a:t>
            </a:r>
            <a:r>
              <a:rPr lang="sl-SI" b="1" dirty="0" smtClean="0">
                <a:solidFill>
                  <a:srgbClr val="7030A0"/>
                </a:solidFill>
              </a:rPr>
              <a:t>(04) 5833 805,</a:t>
            </a:r>
          </a:p>
          <a:p>
            <a:pPr lvl="0" algn="l">
              <a:buFont typeface="Arial" pitchFamily="34" charset="0"/>
              <a:buChar char="•"/>
            </a:pPr>
            <a:r>
              <a:rPr lang="sl-SI" sz="1900" dirty="0" smtClean="0">
                <a:solidFill>
                  <a:srgbClr val="7030A0"/>
                </a:solidFill>
              </a:rPr>
              <a:t>  </a:t>
            </a:r>
            <a:r>
              <a:rPr lang="sl-SI" sz="2400" b="1" dirty="0" smtClean="0">
                <a:solidFill>
                  <a:srgbClr val="7030A0"/>
                </a:solidFill>
              </a:rPr>
              <a:t>pišete</a:t>
            </a:r>
            <a:r>
              <a:rPr lang="sl-SI" sz="1900" dirty="0" smtClean="0">
                <a:solidFill>
                  <a:srgbClr val="7030A0"/>
                </a:solidFill>
              </a:rPr>
              <a:t> po navadni ali elektronski pošti na naslov: </a:t>
            </a:r>
          </a:p>
          <a:p>
            <a:pPr lvl="0" algn="l"/>
            <a:r>
              <a:rPr lang="en-US" sz="22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lea.zlodej@lu-jesenice.net</a:t>
            </a:r>
            <a:r>
              <a:rPr lang="sl-SI" sz="2200" b="1" dirty="0" smtClean="0">
                <a:solidFill>
                  <a:srgbClr val="7030A0"/>
                </a:solidFill>
              </a:rPr>
              <a:t>  ali </a:t>
            </a:r>
            <a:r>
              <a:rPr lang="en-US" sz="2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tanja.sovulj@lu-jesenice.net</a:t>
            </a:r>
            <a:endParaRPr lang="sl-SI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14282" y="0"/>
            <a:ext cx="4929222" cy="500066"/>
          </a:xfrm>
          <a:prstGeom prst="rect">
            <a:avLst/>
          </a:prstGeom>
        </p:spPr>
        <p:txBody>
          <a:bodyPr vert="horz" lIns="0" rIns="18288" rtlCol="0">
            <a:normAutofit fontScale="92500"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l-SI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SSG – s</a:t>
            </a:r>
            <a:r>
              <a:rPr kumimoji="0" lang="sl-SI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vetovalno središče Gorenjske</a:t>
            </a:r>
            <a:endParaRPr kumimoji="0" lang="sl-SI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642918"/>
            <a:ext cx="77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75" y="1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sl-SI" sz="1600" b="1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85720" y="21429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chemeClr val="tx1">
                    <a:lumMod val="50000"/>
                  </a:schemeClr>
                </a:solidFill>
              </a:rPr>
              <a:t> UŽU - </a:t>
            </a:r>
            <a:endParaRPr lang="sl-SI" dirty="0"/>
          </a:p>
        </p:txBody>
      </p:sp>
      <p:pic>
        <p:nvPicPr>
          <p:cNvPr id="9" name="Slika 8" descr="DSC005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952827" y="4333793"/>
            <a:ext cx="2094807" cy="157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DSC006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500174"/>
            <a:ext cx="342899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75" y="1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sl-SI" sz="1600" b="1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85720" y="214290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chemeClr val="tx1">
                    <a:lumMod val="50000"/>
                  </a:schemeClr>
                </a:solidFill>
              </a:rPr>
              <a:t> RAZISKOVANJE KULTURNE DEDIŠČINE 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85720" y="1285860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KAKO SO VČASIH ŽIVELI </a:t>
            </a: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  NA JESENICAH</a:t>
            </a:r>
          </a:p>
          <a:p>
            <a:pPr>
              <a:buFont typeface="Arial" charset="0"/>
              <a:buChar char="•"/>
            </a:pP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 NA PLANINI POD GOLICO</a:t>
            </a:r>
          </a:p>
          <a:p>
            <a:pPr>
              <a:buFont typeface="Arial" charset="0"/>
              <a:buChar char="•"/>
            </a:pP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 V VASEH NA PLANINI POD GOLICO</a:t>
            </a:r>
          </a:p>
          <a:p>
            <a:pPr>
              <a:buFont typeface="Arial" charset="0"/>
              <a:buChar char="•"/>
            </a:pP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 NA BLEJSKI DOBRAVI</a:t>
            </a:r>
          </a:p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* NA MUROVI 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Slika 10" descr="dedišči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392073"/>
            <a:ext cx="3286116" cy="2465927"/>
          </a:xfrm>
          <a:prstGeom prst="rect">
            <a:avLst/>
          </a:prstGeom>
        </p:spPr>
      </p:pic>
      <p:pic>
        <p:nvPicPr>
          <p:cNvPr id="12" name="Slika 11" descr="DSC005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1000108"/>
            <a:ext cx="3119427" cy="2339571"/>
          </a:xfrm>
          <a:prstGeom prst="rect">
            <a:avLst/>
          </a:prstGeom>
        </p:spPr>
      </p:pic>
      <p:pic>
        <p:nvPicPr>
          <p:cNvPr id="13" name="Slika 12" descr="DSC0059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7884" y="3714752"/>
            <a:ext cx="2381596" cy="178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brošure[3]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4612" y="2643182"/>
            <a:ext cx="3714776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71670" y="0"/>
            <a:ext cx="4643439" cy="785813"/>
          </a:xfrm>
        </p:spPr>
        <p:txBody>
          <a:bodyPr/>
          <a:lstStyle/>
          <a:p>
            <a:pPr eaLnBrk="1" hangingPunct="1"/>
            <a:r>
              <a:rPr lang="sl-SI" sz="1600" b="1" i="1" dirty="0" smtClean="0">
                <a:solidFill>
                  <a:srgbClr val="0067B4"/>
                </a:solidFill>
              </a:rPr>
              <a:t>LJUDSKA UNIVERZA JESENICE SKOZI ČAS…..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1357298"/>
            <a:ext cx="7000924" cy="1785951"/>
          </a:xfrm>
        </p:spPr>
        <p:txBody>
          <a:bodyPr>
            <a:normAutofit fontScale="77500" lnSpcReduction="20000"/>
          </a:bodyPr>
          <a:lstStyle/>
          <a:p>
            <a:pPr algn="l">
              <a:buFont typeface="Wingdings" pitchFamily="2" charset="2"/>
              <a:buChar char="q"/>
              <a:defRPr/>
            </a:pPr>
            <a:r>
              <a:rPr lang="sl-SI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Na Jesenicah sta  učitelja </a:t>
            </a:r>
            <a:r>
              <a:rPr lang="sl-SI" sz="24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Ivan Šega </a:t>
            </a:r>
            <a:r>
              <a:rPr lang="sl-SI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sl-SI" sz="24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Franc Zupančič </a:t>
            </a:r>
            <a:r>
              <a:rPr lang="sl-SI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že davnega </a:t>
            </a:r>
            <a:r>
              <a:rPr lang="sl-SI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leta  </a:t>
            </a:r>
            <a:r>
              <a:rPr lang="sl-SI" sz="24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1921</a:t>
            </a:r>
            <a:r>
              <a:rPr lang="sl-SI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začela prirejati </a:t>
            </a:r>
            <a:r>
              <a:rPr lang="sl-SI" sz="24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poljudna predavanja</a:t>
            </a:r>
            <a:r>
              <a:rPr lang="sl-SI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ki so bila </a:t>
            </a:r>
            <a:r>
              <a:rPr lang="sl-SI" sz="24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namenjena delavstvu</a:t>
            </a:r>
            <a:r>
              <a:rPr lang="sl-SI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>
              <a:defRPr/>
            </a:pPr>
            <a:endParaRPr lang="sl-SI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algn="l">
              <a:buFont typeface="Wingdings" pitchFamily="2" charset="2"/>
              <a:buChar char="q"/>
              <a:defRPr/>
            </a:pPr>
            <a:r>
              <a:rPr lang="sl-SI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Potekala so v </a:t>
            </a:r>
            <a:r>
              <a:rPr lang="sl-SI" sz="24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Delavskem domu na Savi – Jesenice </a:t>
            </a:r>
            <a:r>
              <a:rPr lang="sl-SI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 sicer v okviru prosvetnega </a:t>
            </a:r>
            <a:r>
              <a:rPr lang="sl-SI" sz="24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Društva Svoboda</a:t>
            </a:r>
            <a:r>
              <a:rPr lang="sl-SI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 eaLnBrk="1" hangingPunct="1">
              <a:defRPr/>
            </a:pPr>
            <a:endParaRPr lang="sl-SI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500438"/>
            <a:ext cx="5591853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75" y="1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l-SI" sz="1600" b="1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UŽU….</a:t>
            </a:r>
            <a:endParaRPr lang="sl-SI" sz="1600" b="1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Slika 7" descr="DSC006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928934"/>
            <a:ext cx="2762237" cy="2071678"/>
          </a:xfrm>
          <a:prstGeom prst="rect">
            <a:avLst/>
          </a:prstGeom>
        </p:spPr>
      </p:pic>
      <p:pic>
        <p:nvPicPr>
          <p:cNvPr id="9" name="Slika 8" descr="DSC006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3" y="1142984"/>
            <a:ext cx="2571768" cy="1928826"/>
          </a:xfrm>
          <a:prstGeom prst="rect">
            <a:avLst/>
          </a:prstGeom>
        </p:spPr>
      </p:pic>
      <p:pic>
        <p:nvPicPr>
          <p:cNvPr id="10" name="Slika 9" descr="DSC006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72" y="3214686"/>
            <a:ext cx="3571868" cy="2678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l-SI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75" y="1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l-SI" sz="1600" b="1" i="1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DEDIŠČINA ….</a:t>
            </a:r>
            <a:endParaRPr lang="sl-SI" sz="1600" b="1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l-SI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75" y="1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l-SI" sz="1600" b="1" i="1" dirty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POSLANSTVO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Title 1"/>
          <p:cNvSpPr>
            <a:spLocks noGrp="1"/>
          </p:cNvSpPr>
          <p:nvPr>
            <p:ph type="ctrTitle"/>
          </p:nvPr>
        </p:nvSpPr>
        <p:spPr>
          <a:xfrm>
            <a:off x="1785918" y="1071546"/>
            <a:ext cx="6700856" cy="157164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l-SI" sz="18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Poslanstvo</a:t>
            </a:r>
            <a:r>
              <a:rPr lang="sl-SI" sz="1800" b="0" dirty="0" smtClean="0">
                <a:solidFill>
                  <a:srgbClr val="0067B4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sl-SI" sz="1800" b="0" dirty="0" smtClean="0">
                <a:solidFill>
                  <a:srgbClr val="0067B4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1600" b="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Ljudske univerze Jesenice je omogočiti odraslim prebivalcem Gorenjske kakovostno izobraževanje in vseživljenjsko učenje in jim pri tem nuditi vse potrebne informacije, svetovanje in podporo.  Z našo dejavnostjo skrbimo za zviševanje ravni  izobrazbe, spodbujamo razvoj znanj in spretnosti odraslih ter njihovo aktivno vključevanje v družbo.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2857496"/>
            <a:ext cx="7000894" cy="2786067"/>
          </a:xfrm>
          <a:ln>
            <a:solidFill>
              <a:srgbClr val="FFFFFF"/>
            </a:solidFill>
          </a:ln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1800" b="1" dirty="0" smtClean="0">
                <a:solidFill>
                  <a:srgbClr val="0070C0"/>
                </a:solidFill>
              </a:rPr>
              <a:t>Vizija</a:t>
            </a:r>
            <a:r>
              <a:rPr lang="sl-SI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1600" dirty="0" smtClean="0">
                <a:solidFill>
                  <a:schemeClr val="tx2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Naša vizija je, da postanemo Center vseživljenjskega učenja Gorenjske. Utrdili bomo svoj položaj na nacionalni ravni ter se s kakovostnimi storitvami in inovativnostjo še bolj uveljavili v evropskem prostoru.</a:t>
            </a:r>
            <a:endParaRPr lang="sl-SI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1400" b="1" dirty="0" smtClean="0">
                <a:solidFill>
                  <a:schemeClr val="accent1">
                    <a:lumMod val="75000"/>
                  </a:schemeClr>
                </a:solidFill>
              </a:rPr>
              <a:t>Vrednota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sl-SI" sz="1600" dirty="0" smtClean="0">
                <a:solidFill>
                  <a:schemeClr val="tx2">
                    <a:lumMod val="10000"/>
                  </a:schemeClr>
                </a:solidFill>
              </a:rPr>
              <a:t>Znanje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sl-SI" sz="1600" dirty="0" smtClean="0">
                <a:solidFill>
                  <a:schemeClr val="tx2">
                    <a:lumMod val="10000"/>
                  </a:schemeClr>
                </a:solidFill>
              </a:rPr>
              <a:t>Strokovnost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sl-SI" sz="1600" dirty="0" smtClean="0">
                <a:solidFill>
                  <a:schemeClr val="tx2">
                    <a:lumMod val="10000"/>
                  </a:schemeClr>
                </a:solidFill>
              </a:rPr>
              <a:t>Kakovost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sl-SI" sz="1600" dirty="0" smtClean="0">
                <a:solidFill>
                  <a:schemeClr val="tx2">
                    <a:lumMod val="10000"/>
                  </a:schemeClr>
                </a:solidFill>
              </a:rPr>
              <a:t>Prijaznost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sl-SI" sz="1600" dirty="0" smtClean="0">
                <a:solidFill>
                  <a:schemeClr val="tx2">
                    <a:lumMod val="10000"/>
                  </a:schemeClr>
                </a:solidFill>
              </a:rPr>
              <a:t>Inovativnost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sl-SI" sz="1600" dirty="0" smtClean="0">
                <a:solidFill>
                  <a:schemeClr val="tx2">
                    <a:lumMod val="10000"/>
                  </a:schemeClr>
                </a:solidFill>
              </a:rPr>
              <a:t>Prilagodljivost</a:t>
            </a:r>
          </a:p>
          <a:p>
            <a:pPr algn="l">
              <a:defRPr/>
            </a:pPr>
            <a:r>
              <a:rPr lang="sl-SI" sz="1200" dirty="0" smtClean="0">
                <a:solidFill>
                  <a:schemeClr val="tx2">
                    <a:lumMod val="10000"/>
                  </a:schemeClr>
                </a:solidFill>
              </a:rPr>
              <a:t>  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75" y="1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l-SI" sz="16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ORGANIZACIJA V LETU 2010 POSLANSTVO</a:t>
            </a:r>
            <a:r>
              <a:rPr lang="sl-SI" sz="16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VIZIJA, VREDNOTA … </a:t>
            </a:r>
          </a:p>
        </p:txBody>
      </p:sp>
      <p:sp>
        <p:nvSpPr>
          <p:cNvPr id="9224" name="PoljeZBesedilom 7"/>
          <p:cNvSpPr txBox="1">
            <a:spLocks noChangeArrowheads="1"/>
          </p:cNvSpPr>
          <p:nvPr/>
        </p:nvSpPr>
        <p:spPr bwMode="auto">
          <a:xfrm>
            <a:off x="6858000" y="5429250"/>
            <a:ext cx="14221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100" dirty="0"/>
              <a:t>Standard kakovosti.</a:t>
            </a:r>
          </a:p>
        </p:txBody>
      </p:sp>
      <p:pic>
        <p:nvPicPr>
          <p:cNvPr id="9" name="Slika 8" descr="poki znak.jpg"/>
          <p:cNvPicPr>
            <a:picLocks noChangeAspect="1"/>
          </p:cNvPicPr>
          <p:nvPr/>
        </p:nvPicPr>
        <p:blipFill>
          <a:blip r:embed="rId6" cstate="print">
            <a:lum contrast="3000"/>
          </a:blip>
          <a:stretch>
            <a:fillRect/>
          </a:stretch>
        </p:blipFill>
        <p:spPr>
          <a:xfrm>
            <a:off x="3857620" y="4572008"/>
            <a:ext cx="1737120" cy="1214446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vuz dopis glav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43890" cy="1224714"/>
          </a:xfrm>
        </p:spPr>
        <p:txBody>
          <a:bodyPr>
            <a:normAutofit fontScale="90000"/>
          </a:bodyPr>
          <a:lstStyle/>
          <a:p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3100" dirty="0" smtClean="0"/>
              <a:t>Za podporo se zahvaljujemo Občini Jesenice, županu Tomažu Tomu Mencingerju in direktorici  Ljudske univerze Jesenice Maji Radinovič Hajdič.</a:t>
            </a:r>
            <a:endParaRPr lang="sl-SI" sz="3100" dirty="0"/>
          </a:p>
        </p:txBody>
      </p:sp>
      <p:pic>
        <p:nvPicPr>
          <p:cNvPr id="4" name="Slika 6" descr="maja + žup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285992"/>
            <a:ext cx="3357586" cy="2518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Pravokotnik 4"/>
          <p:cNvSpPr/>
          <p:nvPr/>
        </p:nvSpPr>
        <p:spPr>
          <a:xfrm>
            <a:off x="3214678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 smtClean="0">
                <a:solidFill>
                  <a:srgbClr val="005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SKUPAJ NAM JE USPELO.</a:t>
            </a:r>
            <a:r>
              <a:rPr lang="sl-SI" b="1" dirty="0" smtClean="0">
                <a:solidFill>
                  <a:srgbClr val="00589A"/>
                </a:solidFill>
              </a:rPr>
              <a:t/>
            </a:r>
            <a:br>
              <a:rPr lang="sl-SI" b="1" dirty="0" smtClean="0">
                <a:solidFill>
                  <a:srgbClr val="00589A"/>
                </a:solidFill>
              </a:rPr>
            </a:br>
            <a:r>
              <a:rPr lang="sl-SI" b="1" dirty="0" smtClean="0">
                <a:solidFill>
                  <a:srgbClr val="00589A"/>
                </a:solidFill>
              </a:rPr>
              <a:t> 	         SKUPAJ NAM USPEVA.</a:t>
            </a:r>
            <a:endParaRPr lang="sl-SI" b="1" dirty="0">
              <a:solidFill>
                <a:srgbClr val="00589A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3675" y="6286520"/>
            <a:ext cx="26003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1071538" y="5714992"/>
            <a:ext cx="8715404" cy="114300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HVALA OBČINI JESENICE.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	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3100" dirty="0" smtClean="0">
                <a:solidFill>
                  <a:srgbClr val="005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SKUPAJ NAM JE USPELO.</a:t>
            </a: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> 	         </a:t>
            </a:r>
            <a:r>
              <a:rPr lang="sl-SI" sz="3100" dirty="0" smtClean="0">
                <a:solidFill>
                  <a:srgbClr val="0070C0"/>
                </a:solidFill>
              </a:rPr>
              <a:t>SKUPAJ NAM USPEVA</a:t>
            </a:r>
            <a:r>
              <a:rPr lang="sl-SI" sz="3100" dirty="0" smtClean="0"/>
              <a:t>.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9" y="5857876"/>
            <a:ext cx="2600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4342" name="Slika 6" descr="maja + župa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85728"/>
            <a:ext cx="4429125" cy="3084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14546" y="500042"/>
            <a:ext cx="4643439" cy="57148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1600" b="1" i="1" dirty="0" smtClean="0">
                <a:solidFill>
                  <a:srgbClr val="0067B4"/>
                </a:solidFill>
              </a:rPr>
              <a:t>LJUDSKA UNIVERZA JESENICE SKOZI ČAS…..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1357298"/>
            <a:ext cx="7429553" cy="2000263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  <a:defRPr/>
            </a:pPr>
            <a:r>
              <a:rPr lang="sl-SI" sz="2000" dirty="0" smtClean="0">
                <a:solidFill>
                  <a:srgbClr val="00589A"/>
                </a:solidFill>
              </a:rPr>
              <a:t>  </a:t>
            </a:r>
            <a:r>
              <a:rPr lang="sl-SI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Leta </a:t>
            </a:r>
            <a:r>
              <a:rPr lang="sl-SI" sz="20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1922</a:t>
            </a:r>
            <a:r>
              <a:rPr lang="sl-SI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sl-SI" sz="20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delavstvo Kranjske industrijske družbe </a:t>
            </a:r>
            <a:r>
              <a:rPr lang="sl-SI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ustanovilo </a:t>
            </a:r>
            <a:r>
              <a:rPr lang="sl-SI" sz="20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ljudsko vseučilišče</a:t>
            </a:r>
            <a:r>
              <a:rPr lang="sl-SI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>
              <a:defRPr/>
            </a:pPr>
            <a:endParaRPr lang="sl-SI" sz="2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q"/>
              <a:defRPr/>
            </a:pPr>
            <a:r>
              <a:rPr lang="sl-SI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l-SI" sz="20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Vsak petek </a:t>
            </a:r>
            <a:r>
              <a:rPr lang="sl-SI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 potekala </a:t>
            </a:r>
            <a:r>
              <a:rPr lang="sl-SI" sz="20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predavanja</a:t>
            </a:r>
            <a:r>
              <a:rPr lang="sl-SI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katerih se je udeležilo v povprečju </a:t>
            </a:r>
            <a:r>
              <a:rPr lang="sl-SI" sz="20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dvesto</a:t>
            </a:r>
            <a:r>
              <a:rPr lang="sl-SI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pa tudi </a:t>
            </a:r>
            <a:r>
              <a:rPr lang="sl-SI" sz="20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do tristo poslušalcev</a:t>
            </a:r>
            <a:r>
              <a:rPr lang="sl-SI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Zasluge za tako veliko udeležbo sta imela prav profesorja </a:t>
            </a:r>
            <a:r>
              <a:rPr lang="sl-SI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Ivan Šega </a:t>
            </a:r>
            <a:r>
              <a:rPr lang="sl-SI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sl-SI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Franc Zupančič</a:t>
            </a:r>
            <a:r>
              <a:rPr lang="sl-SI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(Jug 1999a, str. 224).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71670" y="571480"/>
            <a:ext cx="4643439" cy="57148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1600" b="1" i="1" dirty="0" smtClean="0">
                <a:solidFill>
                  <a:srgbClr val="0067B4"/>
                </a:solidFill>
              </a:rPr>
              <a:t>LJUDSKA UNIVERZA JESENICE SKOZI ČAS…..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928802"/>
            <a:ext cx="7929619" cy="71438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 letu </a:t>
            </a:r>
            <a:r>
              <a:rPr lang="sl-SI" sz="1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1930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pa so vodstvo</a:t>
            </a:r>
            <a:r>
              <a:rPr lang="sl-SI" sz="1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ljudskega vseučiliščea 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prevzeli </a:t>
            </a:r>
            <a:r>
              <a:rPr lang="sl-SI" sz="1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Tone Čufar, Franjo Federle in Stane Bokal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(Ficko 1999, str. 296).</a:t>
            </a:r>
          </a:p>
          <a:p>
            <a:pPr algn="l" eaLnBrk="1" hangingPunct="1">
              <a:defRPr/>
            </a:pPr>
            <a:endParaRPr lang="sl-SI" sz="1800" dirty="0" smtClean="0">
              <a:solidFill>
                <a:schemeClr val="tx1"/>
              </a:solidFill>
            </a:endParaRP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2" y="142852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" y="1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sl-SI" sz="1600" b="1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Slika 11" descr="TONE ČUF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2714620"/>
            <a:ext cx="1571636" cy="2005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ravokotnik 12"/>
          <p:cNvSpPr/>
          <p:nvPr/>
        </p:nvSpPr>
        <p:spPr>
          <a:xfrm>
            <a:off x="1000100" y="292893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Leta </a:t>
            </a:r>
            <a:r>
              <a:rPr lang="sl-SI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1953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je »na tradicijah predvojnega izobraževanja delavcev v okviru takratne Svobode« delavsko prosvetno </a:t>
            </a:r>
            <a:r>
              <a:rPr lang="sl-SI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društvo »Tone Čufar« 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ustanovilo </a:t>
            </a:r>
            <a:r>
              <a:rPr lang="sl-SI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izobraževalno sekcijo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ki se je </a:t>
            </a:r>
            <a:r>
              <a:rPr lang="sl-SI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leta 1957 preimenovala v ljudsko univerzo.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9144000" cy="6884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2500306"/>
            <a:ext cx="7215271" cy="2643206"/>
          </a:xfrm>
        </p:spPr>
        <p:txBody>
          <a:bodyPr/>
          <a:lstStyle/>
          <a:p>
            <a:pPr algn="just">
              <a:defRPr/>
            </a:pP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Temu amaterskemu združenju pa sčasoma ni več uspevalo zadovoljiti potreb po izobraževanju in tako je bila </a:t>
            </a:r>
            <a:r>
              <a:rPr lang="sl-SI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23. oktobra 1959 </a:t>
            </a:r>
            <a:r>
              <a:rPr lang="sl-SI" sz="1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na pobudo občine Jesenice ustanovljena poklicna delavska univerza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(Deset...1969, str. 50) z namenom zagotavljanja možnosti 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pridobivanja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nadgrajevanja  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in obnavljanja znanja za občane.</a:t>
            </a:r>
          </a:p>
          <a:p>
            <a:pPr algn="l" eaLnBrk="1" hangingPunct="1">
              <a:defRPr/>
            </a:pPr>
            <a:endParaRPr lang="sl-SI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357422" y="642918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1600" b="1" i="1" dirty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LJUDSKA UNIVERZA JESENICE SKOZI ČAS…..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4643439" cy="785813"/>
          </a:xfrm>
        </p:spPr>
        <p:txBody>
          <a:bodyPr/>
          <a:lstStyle/>
          <a:p>
            <a:pPr eaLnBrk="1" hangingPunct="1"/>
            <a:r>
              <a:rPr lang="sl-SI" sz="1600" b="1" i="1" dirty="0" smtClean="0">
                <a:solidFill>
                  <a:srgbClr val="0067B4"/>
                </a:solidFill>
              </a:rPr>
              <a:t>LJUDSKA UNIVERZA JESENICE SKOZI ČAS…..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000126"/>
            <a:ext cx="7715277" cy="1281113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>
                <a:solidFill>
                  <a:schemeClr val="bg2">
                    <a:lumMod val="25000"/>
                  </a:schemeClr>
                </a:solidFill>
              </a:rPr>
              <a:t>Začetki organiziranega izobraževanja odraslih na Jesenicah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 smtClean="0">
                <a:solidFill>
                  <a:srgbClr val="0067B4"/>
                </a:solidFill>
              </a:rPr>
              <a:t>Srečko KRČ 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Slika 6" descr="srečko 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071678"/>
            <a:ext cx="3585581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04" name="PoljeZBesedilom 7"/>
          <p:cNvSpPr txBox="1">
            <a:spLocks noChangeArrowheads="1"/>
          </p:cNvSpPr>
          <p:nvPr/>
        </p:nvSpPr>
        <p:spPr bwMode="auto">
          <a:xfrm>
            <a:off x="4214814" y="2500313"/>
            <a:ext cx="42148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Osem let je uspešno vodil Delavsko univerzo. Pod njegovim vodstvom se je število izobraževalnih programov in zaposlenih nenehno povečevalo, uvedena so bila splošna izobraževanja za mladino in starše ter predavanja s poljudno-znanstveno in kulturno vsebino za najširšo javnost.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928663" y="507207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Srečko Krč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vuz dopis glav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357188" y="142876"/>
            <a:ext cx="7772400" cy="1500188"/>
          </a:xfrm>
        </p:spPr>
        <p:txBody>
          <a:bodyPr/>
          <a:lstStyle/>
          <a:p>
            <a:pPr algn="ctr" eaLnBrk="1" hangingPunct="1"/>
            <a:r>
              <a:rPr lang="sl-SI" sz="2000" dirty="0" smtClean="0">
                <a:latin typeface="Verdana" pitchFamily="34" charset="0"/>
              </a:rPr>
              <a:t>LJUDSKA UNIVERZA JESENICE </a:t>
            </a:r>
            <a:br>
              <a:rPr lang="sl-SI" sz="2000" dirty="0" smtClean="0">
                <a:latin typeface="Verdana" pitchFamily="34" charset="0"/>
              </a:rPr>
            </a:br>
            <a:r>
              <a:rPr lang="sl-SI" sz="2000" dirty="0" smtClean="0">
                <a:latin typeface="Verdana" pitchFamily="34" charset="0"/>
              </a:rPr>
              <a:t>DELUJE </a:t>
            </a:r>
            <a:r>
              <a:rPr lang="sl-SI" sz="2000" b="1" dirty="0" smtClean="0">
                <a:solidFill>
                  <a:srgbClr val="0070C0"/>
                </a:solidFill>
                <a:latin typeface="Verdana" pitchFamily="34" charset="0"/>
              </a:rPr>
              <a:t>OD LETA </a:t>
            </a:r>
            <a:r>
              <a:rPr lang="sl-SI" sz="2800" b="1" dirty="0" smtClean="0">
                <a:solidFill>
                  <a:srgbClr val="0070C0"/>
                </a:solidFill>
                <a:latin typeface="Verdana" pitchFamily="34" charset="0"/>
              </a:rPr>
              <a:t>1959</a:t>
            </a:r>
            <a:r>
              <a:rPr lang="sl-SI" sz="2000" dirty="0" smtClean="0">
                <a:latin typeface="Verdana" pitchFamily="34" charset="0"/>
              </a:rPr>
              <a:t>;</a:t>
            </a:r>
            <a:br>
              <a:rPr lang="sl-SI" sz="2000" dirty="0" smtClean="0">
                <a:latin typeface="Verdana" pitchFamily="34" charset="0"/>
              </a:rPr>
            </a:br>
            <a:r>
              <a:rPr lang="sl-SI" sz="2000" dirty="0" smtClean="0">
                <a:latin typeface="Verdana" pitchFamily="34" charset="0"/>
              </a:rPr>
              <a:t>USTANOVITELJ JE </a:t>
            </a:r>
            <a:r>
              <a:rPr lang="sl-SI" sz="2000" b="1" dirty="0" smtClean="0">
                <a:solidFill>
                  <a:srgbClr val="0070C0"/>
                </a:solidFill>
                <a:latin typeface="Verdana" pitchFamily="34" charset="0"/>
              </a:rPr>
              <a:t>OBČINA JESENICE.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Slika 6" descr="gimnazija 199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214686"/>
            <a:ext cx="2714644" cy="18667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Slika 7" descr="luj vrt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3071810"/>
            <a:ext cx="2685599" cy="1940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Slika 8" descr="rond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4286256"/>
            <a:ext cx="2977351" cy="2237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1" name="PoljeZBesedilom 10"/>
          <p:cNvSpPr txBox="1">
            <a:spLocks noChangeArrowheads="1"/>
          </p:cNvSpPr>
          <p:nvPr/>
        </p:nvSpPr>
        <p:spPr bwMode="auto">
          <a:xfrm>
            <a:off x="285720" y="5214950"/>
            <a:ext cx="1071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400" dirty="0" smtClean="0">
                <a:solidFill>
                  <a:srgbClr val="0070C0"/>
                </a:solidFill>
              </a:rPr>
              <a:t>LUJ 1959</a:t>
            </a:r>
            <a:endParaRPr lang="sl-SI" sz="1400" dirty="0">
              <a:solidFill>
                <a:srgbClr val="0070C0"/>
              </a:solidFill>
            </a:endParaRPr>
          </a:p>
        </p:txBody>
      </p:sp>
      <p:sp>
        <p:nvSpPr>
          <p:cNvPr id="3082" name="PoljeZBesedilom 11"/>
          <p:cNvSpPr txBox="1">
            <a:spLocks noChangeArrowheads="1"/>
          </p:cNvSpPr>
          <p:nvPr/>
        </p:nvSpPr>
        <p:spPr bwMode="auto">
          <a:xfrm>
            <a:off x="7429520" y="5286388"/>
            <a:ext cx="10715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400" dirty="0" smtClean="0">
                <a:solidFill>
                  <a:srgbClr val="0070C0"/>
                </a:solidFill>
              </a:rPr>
              <a:t>LUJ 2001</a:t>
            </a:r>
            <a:endParaRPr lang="sl-SI" sz="1400" dirty="0">
              <a:solidFill>
                <a:srgbClr val="0070C0"/>
              </a:solidFill>
            </a:endParaRPr>
          </a:p>
        </p:txBody>
      </p:sp>
      <p:sp>
        <p:nvSpPr>
          <p:cNvPr id="3083" name="PoljeZBesedilom 12"/>
          <p:cNvSpPr txBox="1">
            <a:spLocks noChangeArrowheads="1"/>
          </p:cNvSpPr>
          <p:nvPr/>
        </p:nvSpPr>
        <p:spPr bwMode="auto">
          <a:xfrm>
            <a:off x="4000497" y="6357959"/>
            <a:ext cx="9557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 b="1" dirty="0" smtClean="0">
                <a:solidFill>
                  <a:srgbClr val="00589A"/>
                </a:solidFill>
                <a:latin typeface="Algerian" pitchFamily="82" charset="0"/>
              </a:rPr>
              <a:t>LUJ 2010</a:t>
            </a:r>
            <a:endParaRPr lang="sl-SI" sz="1400" b="1" dirty="0">
              <a:solidFill>
                <a:srgbClr val="00589A"/>
              </a:solidFill>
              <a:latin typeface="Algerian" pitchFamily="82" charset="0"/>
            </a:endParaRPr>
          </a:p>
        </p:txBody>
      </p:sp>
      <p:pic>
        <p:nvPicPr>
          <p:cNvPr id="3084" name="Slika 13" descr="kremelj 1992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1928802"/>
            <a:ext cx="2674639" cy="1857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85" name="PoljeZBesedilom 14"/>
          <p:cNvSpPr txBox="1">
            <a:spLocks noChangeArrowheads="1"/>
          </p:cNvSpPr>
          <p:nvPr/>
        </p:nvSpPr>
        <p:spPr bwMode="auto">
          <a:xfrm>
            <a:off x="3143240" y="3929066"/>
            <a:ext cx="10005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 dirty="0" smtClean="0">
                <a:solidFill>
                  <a:srgbClr val="0070C0"/>
                </a:solidFill>
              </a:rPr>
              <a:t>LUJ 1993 </a:t>
            </a:r>
            <a:endParaRPr lang="sl-SI" sz="1400" dirty="0">
              <a:solidFill>
                <a:srgbClr val="0070C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" y="1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1600" b="1" i="1" dirty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LJUDSKA UNIVERZA JESENICE SKOZI ČAS…..</a:t>
            </a:r>
          </a:p>
        </p:txBody>
      </p:sp>
      <p:sp>
        <p:nvSpPr>
          <p:cNvPr id="18" name="Navzdol ukrivljena puščica 17"/>
          <p:cNvSpPr/>
          <p:nvPr/>
        </p:nvSpPr>
        <p:spPr>
          <a:xfrm rot="19083247">
            <a:off x="2129752" y="2433379"/>
            <a:ext cx="1000132" cy="3434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0" name="Navzdol ukrivljena puščica 19"/>
          <p:cNvSpPr/>
          <p:nvPr/>
        </p:nvSpPr>
        <p:spPr>
          <a:xfrm rot="8364600">
            <a:off x="6146994" y="5380662"/>
            <a:ext cx="1103270" cy="4183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1" name="Navzdol ukrivljena puščica 20"/>
          <p:cNvSpPr/>
          <p:nvPr/>
        </p:nvSpPr>
        <p:spPr>
          <a:xfrm rot="1780286">
            <a:off x="6163066" y="2368147"/>
            <a:ext cx="1000132" cy="3434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3" name="ELPHRG01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35732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l-SI" sz="18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sl-SI" sz="1800" dirty="0" smtClean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sl-SI" sz="1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Ljudska univerza Jesenice je neprofitni zavod za izobraževanje odraslih s 50-letno tradicijo, ki ga je leta 1959 ustanovila Občina Jesenice. </a:t>
            </a:r>
            <a:br>
              <a:rPr lang="sl-SI" sz="1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l-SI" sz="1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Naš glavni cilj je </a:t>
            </a:r>
            <a:r>
              <a:rPr lang="sl-SI" sz="20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odraslim zagotoviti možnosti pridobivanja, nadgrajevanja in obnavljanja znanja</a:t>
            </a:r>
            <a:r>
              <a:rPr lang="sl-SI" sz="1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sl-SI" sz="2000" b="0" dirty="0" smtClean="0"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85984" y="357166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1600" b="1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LJUDSKA UNIVERZA JESENICE SE PREDSTAVI</a:t>
            </a:r>
          </a:p>
        </p:txBody>
      </p:sp>
      <p:sp>
        <p:nvSpPr>
          <p:cNvPr id="8199" name="PoljeZBesedilom 8"/>
          <p:cNvSpPr txBox="1">
            <a:spLocks noChangeArrowheads="1"/>
          </p:cNvSpPr>
          <p:nvPr/>
        </p:nvSpPr>
        <p:spPr bwMode="auto">
          <a:xfrm>
            <a:off x="214282" y="3000372"/>
            <a:ext cx="1119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 dirty="0"/>
              <a:t>Zaposlene: </a:t>
            </a:r>
          </a:p>
        </p:txBody>
      </p:sp>
      <p:pic>
        <p:nvPicPr>
          <p:cNvPr id="10" name="Slika 9" descr="maj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2714620"/>
            <a:ext cx="1785951" cy="26789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Slika 10" descr="majd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4572008"/>
            <a:ext cx="1269841" cy="1904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Slika 11" descr="tanj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32" y="4214818"/>
            <a:ext cx="1190633" cy="1785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Slika 12" descr="gordan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7884" y="3857628"/>
            <a:ext cx="1190633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Slika 13" descr="polon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15206" y="3071810"/>
            <a:ext cx="1143008" cy="17145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205" name="PoljeZBesedilom 14"/>
          <p:cNvSpPr txBox="1">
            <a:spLocks noChangeArrowheads="1"/>
          </p:cNvSpPr>
          <p:nvPr/>
        </p:nvSpPr>
        <p:spPr bwMode="auto">
          <a:xfrm>
            <a:off x="3571875" y="4857751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l-SI" sz="1200" dirty="0"/>
          </a:p>
        </p:txBody>
      </p:sp>
      <p:sp>
        <p:nvSpPr>
          <p:cNvPr id="8206" name="PoljeZBesedilom 15"/>
          <p:cNvSpPr txBox="1">
            <a:spLocks noChangeArrowheads="1"/>
          </p:cNvSpPr>
          <p:nvPr/>
        </p:nvSpPr>
        <p:spPr bwMode="auto">
          <a:xfrm>
            <a:off x="2214546" y="3500438"/>
            <a:ext cx="1285875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050" b="1" dirty="0">
                <a:solidFill>
                  <a:schemeClr val="bg1"/>
                </a:solidFill>
              </a:rPr>
              <a:t>mag. Maja Radinovič Hajdič</a:t>
            </a:r>
          </a:p>
        </p:txBody>
      </p:sp>
      <p:sp>
        <p:nvSpPr>
          <p:cNvPr id="8207" name="PoljeZBesedilom 16"/>
          <p:cNvSpPr txBox="1">
            <a:spLocks noChangeArrowheads="1"/>
          </p:cNvSpPr>
          <p:nvPr/>
        </p:nvSpPr>
        <p:spPr bwMode="auto">
          <a:xfrm>
            <a:off x="2000232" y="6143644"/>
            <a:ext cx="936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b="1" dirty="0">
                <a:solidFill>
                  <a:schemeClr val="bg1"/>
                </a:solidFill>
              </a:rPr>
              <a:t>Tanja</a:t>
            </a:r>
            <a:r>
              <a:rPr lang="sl-SI" sz="1000" b="1" dirty="0"/>
              <a:t> </a:t>
            </a:r>
            <a:r>
              <a:rPr lang="sl-SI" sz="1000" b="1" dirty="0">
                <a:solidFill>
                  <a:schemeClr val="bg1"/>
                </a:solidFill>
              </a:rPr>
              <a:t>Sovulj</a:t>
            </a:r>
          </a:p>
        </p:txBody>
      </p:sp>
      <p:sp>
        <p:nvSpPr>
          <p:cNvPr id="8208" name="PoljeZBesedilom 17"/>
          <p:cNvSpPr txBox="1">
            <a:spLocks noChangeArrowheads="1"/>
          </p:cNvSpPr>
          <p:nvPr/>
        </p:nvSpPr>
        <p:spPr bwMode="auto">
          <a:xfrm>
            <a:off x="4929190" y="6215082"/>
            <a:ext cx="89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000" b="1" dirty="0">
                <a:solidFill>
                  <a:schemeClr val="bg1"/>
                </a:solidFill>
              </a:rPr>
              <a:t>Majda Križaj</a:t>
            </a:r>
          </a:p>
        </p:txBody>
      </p:sp>
      <p:sp>
        <p:nvSpPr>
          <p:cNvPr id="8209" name="PoljeZBesedilom 18"/>
          <p:cNvSpPr txBox="1">
            <a:spLocks noChangeArrowheads="1"/>
          </p:cNvSpPr>
          <p:nvPr/>
        </p:nvSpPr>
        <p:spPr bwMode="auto">
          <a:xfrm>
            <a:off x="6215074" y="5572140"/>
            <a:ext cx="11288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b="1" dirty="0">
                <a:solidFill>
                  <a:schemeClr val="tx2">
                    <a:lumMod val="10000"/>
                  </a:schemeClr>
                </a:solidFill>
              </a:rPr>
              <a:t>Gordana Trokič</a:t>
            </a:r>
          </a:p>
        </p:txBody>
      </p:sp>
      <p:sp>
        <p:nvSpPr>
          <p:cNvPr id="8210" name="PoljeZBesedilom 19"/>
          <p:cNvSpPr txBox="1">
            <a:spLocks noChangeArrowheads="1"/>
          </p:cNvSpPr>
          <p:nvPr/>
        </p:nvSpPr>
        <p:spPr bwMode="auto">
          <a:xfrm flipH="1">
            <a:off x="6756401" y="5929313"/>
            <a:ext cx="315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l-SI" dirty="0"/>
          </a:p>
        </p:txBody>
      </p:sp>
      <p:sp>
        <p:nvSpPr>
          <p:cNvPr id="8211" name="PoljeZBesedilom 20"/>
          <p:cNvSpPr txBox="1">
            <a:spLocks noChangeArrowheads="1"/>
          </p:cNvSpPr>
          <p:nvPr/>
        </p:nvSpPr>
        <p:spPr bwMode="auto">
          <a:xfrm>
            <a:off x="7429520" y="4857760"/>
            <a:ext cx="9286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000" b="1" dirty="0">
                <a:solidFill>
                  <a:schemeClr val="tx2">
                    <a:lumMod val="10000"/>
                  </a:schemeClr>
                </a:solidFill>
              </a:rPr>
              <a:t>Polona Knific</a:t>
            </a:r>
          </a:p>
        </p:txBody>
      </p:sp>
      <p:pic>
        <p:nvPicPr>
          <p:cNvPr id="22" name="Slika 21" descr="le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7224" y="2714620"/>
            <a:ext cx="122735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" name="PoljeZBesedilom 20"/>
          <p:cNvSpPr txBox="1"/>
          <p:nvPr/>
        </p:nvSpPr>
        <p:spPr>
          <a:xfrm>
            <a:off x="857224" y="4572008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b="1" dirty="0" smtClean="0">
                <a:solidFill>
                  <a:schemeClr val="tx2">
                    <a:lumMod val="10000"/>
                  </a:schemeClr>
                </a:solidFill>
              </a:rPr>
              <a:t>Lea Zlodej</a:t>
            </a:r>
            <a:endParaRPr lang="sl-SI" sz="11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vuz dopis g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785794"/>
            <a:ext cx="8286808" cy="1143008"/>
          </a:xfrm>
        </p:spPr>
        <p:txBody>
          <a:bodyPr rtlCol="0">
            <a:normAutofit fontScale="92500" lnSpcReduction="10000"/>
          </a:bodyPr>
          <a:lstStyle/>
          <a:p>
            <a:pPr algn="just">
              <a:defRPr/>
            </a:pPr>
            <a:r>
              <a:rPr lang="sl-SI" sz="2000" dirty="0" smtClean="0">
                <a:solidFill>
                  <a:schemeClr val="accent1">
                    <a:lumMod val="75000"/>
                  </a:schemeClr>
                </a:solidFill>
              </a:rPr>
              <a:t>S svojo dejavnostjo </a:t>
            </a:r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</a:rPr>
              <a:t>pokrivamo območje občin</a:t>
            </a:r>
            <a:r>
              <a:rPr lang="sl-SI" sz="20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</a:rPr>
              <a:t>Jesenice, Kranjska Gora in Žirovnica</a:t>
            </a:r>
            <a:r>
              <a:rPr lang="sl-SI" sz="2000" dirty="0" smtClean="0">
                <a:solidFill>
                  <a:schemeClr val="accent1">
                    <a:lumMod val="75000"/>
                  </a:schemeClr>
                </a:solidFill>
              </a:rPr>
              <a:t>, v nekaterih oblikah, kot je Center VŽU Gorenjske in Svetovalno središče Gorenjske, pa tudi širše območje celotne Gorenjske z 200.000 prebivalci. </a:t>
            </a: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6" y="6000751"/>
            <a:ext cx="26003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3" y="0"/>
            <a:ext cx="214310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jeZBesedilom 8"/>
          <p:cNvSpPr txBox="1"/>
          <p:nvPr/>
        </p:nvSpPr>
        <p:spPr>
          <a:xfrm>
            <a:off x="500034" y="1928803"/>
            <a:ext cx="8001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Dejavnosti na LUJ:</a:t>
            </a:r>
          </a:p>
          <a:p>
            <a:pPr>
              <a:buFont typeface="Arial" pitchFamily="34" charset="0"/>
              <a:buChar char="•"/>
            </a:pP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CVŽU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enter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se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ž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ivljenjskega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čenja</a:t>
            </a:r>
          </a:p>
          <a:p>
            <a:pPr algn="r">
              <a:buFont typeface="Arial" pitchFamily="34" charset="0"/>
              <a:buChar char="•"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TVŽU- 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točke vse življenjskega učenja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r">
              <a:buFont typeface="Arial" pitchFamily="34" charset="0"/>
              <a:buChar char="•"/>
            </a:pPr>
            <a:r>
              <a:rPr lang="sl-SI" b="1" dirty="0" smtClean="0">
                <a:solidFill>
                  <a:schemeClr val="accent4">
                    <a:lumMod val="75000"/>
                  </a:schemeClr>
                </a:solidFill>
              </a:rPr>
              <a:t>    SSG – s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vetovalno </a:t>
            </a:r>
            <a:r>
              <a:rPr lang="sl-SI" b="1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redišče Gorenjske</a:t>
            </a:r>
            <a:endParaRPr lang="sl-SI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sl-SI" b="1" dirty="0" smtClean="0">
                <a:solidFill>
                  <a:srgbClr val="FFC000"/>
                </a:solidFill>
              </a:rPr>
              <a:t>SSU</a:t>
            </a:r>
            <a:r>
              <a:rPr lang="sl-SI" dirty="0" smtClean="0">
                <a:solidFill>
                  <a:srgbClr val="FFC000"/>
                </a:solidFill>
              </a:rPr>
              <a:t> – </a:t>
            </a:r>
            <a:r>
              <a:rPr lang="sl-SI" b="1" dirty="0" smtClean="0">
                <a:solidFill>
                  <a:srgbClr val="FFC000"/>
                </a:solidFill>
              </a:rPr>
              <a:t>s</a:t>
            </a:r>
            <a:r>
              <a:rPr lang="sl-SI" dirty="0" smtClean="0">
                <a:solidFill>
                  <a:srgbClr val="FFC000"/>
                </a:solidFill>
              </a:rPr>
              <a:t>redišče za </a:t>
            </a:r>
            <a:r>
              <a:rPr lang="sl-SI" b="1" dirty="0" smtClean="0">
                <a:solidFill>
                  <a:srgbClr val="FFC000"/>
                </a:solidFill>
              </a:rPr>
              <a:t>s</a:t>
            </a:r>
            <a:r>
              <a:rPr lang="sl-SI" dirty="0" smtClean="0">
                <a:solidFill>
                  <a:srgbClr val="FFC000"/>
                </a:solidFill>
              </a:rPr>
              <a:t>amostojno </a:t>
            </a:r>
            <a:r>
              <a:rPr lang="sl-SI" b="1" dirty="0" smtClean="0">
                <a:solidFill>
                  <a:srgbClr val="FFC000"/>
                </a:solidFill>
              </a:rPr>
              <a:t>u</a:t>
            </a:r>
            <a:r>
              <a:rPr lang="sl-SI" dirty="0" smtClean="0">
                <a:solidFill>
                  <a:srgbClr val="FFC000"/>
                </a:solidFill>
              </a:rPr>
              <a:t>čenje</a:t>
            </a:r>
          </a:p>
          <a:p>
            <a:pPr>
              <a:buFont typeface="Arial" pitchFamily="34" charset="0"/>
              <a:buChar char="•"/>
            </a:pPr>
            <a:r>
              <a:rPr lang="sl-SI" b="1" dirty="0" smtClean="0">
                <a:solidFill>
                  <a:schemeClr val="tx1">
                    <a:lumMod val="50000"/>
                  </a:schemeClr>
                </a:solidFill>
              </a:rPr>
              <a:t>    UŽU – u</a:t>
            </a:r>
            <a:r>
              <a:rPr lang="sl-SI" dirty="0" smtClean="0">
                <a:solidFill>
                  <a:schemeClr val="tx1">
                    <a:lumMod val="50000"/>
                  </a:schemeClr>
                </a:solidFill>
              </a:rPr>
              <a:t>sposabljanje za </a:t>
            </a:r>
            <a:r>
              <a:rPr lang="sl-SI" b="1" dirty="0" smtClean="0">
                <a:solidFill>
                  <a:schemeClr val="tx1">
                    <a:lumMod val="50000"/>
                  </a:schemeClr>
                </a:solidFill>
              </a:rPr>
              <a:t>ž</a:t>
            </a:r>
            <a:r>
              <a:rPr lang="sl-SI" dirty="0" smtClean="0">
                <a:solidFill>
                  <a:schemeClr val="tx1">
                    <a:lumMod val="50000"/>
                  </a:schemeClr>
                </a:solidFill>
              </a:rPr>
              <a:t>ivljenjsko </a:t>
            </a:r>
            <a:r>
              <a:rPr lang="sl-SI" b="1" dirty="0" smtClean="0">
                <a:solidFill>
                  <a:schemeClr val="tx1">
                    <a:lumMod val="50000"/>
                  </a:schemeClr>
                </a:solidFill>
              </a:rPr>
              <a:t>u</a:t>
            </a:r>
            <a:r>
              <a:rPr lang="sl-SI" dirty="0" smtClean="0">
                <a:solidFill>
                  <a:schemeClr val="tx1">
                    <a:lumMod val="50000"/>
                  </a:schemeClr>
                </a:solidFill>
              </a:rPr>
              <a:t>spešnost BIPS, MDM, MI, MK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sl-SI" dirty="0" smtClean="0">
                <a:solidFill>
                  <a:srgbClr val="FF3399"/>
                </a:solidFill>
              </a:rPr>
              <a:t>ŠTUDIJSKI KROŽKI </a:t>
            </a:r>
          </a:p>
          <a:p>
            <a:pPr algn="r">
              <a:buFont typeface="Arial" pitchFamily="34" charset="0"/>
              <a:buChar char="•"/>
            </a:pPr>
            <a:r>
              <a:rPr lang="sl-SI" dirty="0" smtClean="0">
                <a:solidFill>
                  <a:srgbClr val="FF3399"/>
                </a:solidFill>
              </a:rPr>
              <a:t> Raziskovanje kulturne dediščine v lokalnem okolju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rgbClr val="7030A0"/>
                </a:solidFill>
              </a:rPr>
              <a:t>    JEZIKOVNI TEČAJI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sl-SI" dirty="0" smtClean="0">
                <a:solidFill>
                  <a:srgbClr val="002060"/>
                </a:solidFill>
              </a:rPr>
              <a:t>Osnovna šola za odrasle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sl-SI" dirty="0" smtClean="0">
                <a:solidFill>
                  <a:srgbClr val="C00000"/>
                </a:solidFill>
              </a:rPr>
              <a:t>Računalniško izobraževanje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sl-SI" dirty="0" smtClean="0">
                <a:solidFill>
                  <a:srgbClr val="0070C0"/>
                </a:solidFill>
              </a:rPr>
              <a:t>Mednarodni projekti</a:t>
            </a:r>
          </a:p>
          <a:p>
            <a:endParaRPr lang="sl-SI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85984" y="0"/>
            <a:ext cx="464343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1600" b="1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LJUDSKA UNIVERZA JESENICE SE PREDSTAVI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6|3.7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2794</TotalTime>
  <Words>870</Words>
  <Application>Microsoft Office PowerPoint</Application>
  <PresentationFormat>Diaprojekcija na zaslonu (4:3)</PresentationFormat>
  <Paragraphs>149</Paragraphs>
  <Slides>25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6" baseType="lpstr">
      <vt:lpstr>Potek</vt:lpstr>
      <vt:lpstr>URADNO ODPRTJE NOVIH PROSTOROV </vt:lpstr>
      <vt:lpstr>LJUDSKA UNIVERZA JESENICE SKOZI ČAS…..</vt:lpstr>
      <vt:lpstr>LJUDSKA UNIVERZA JESENICE SKOZI ČAS…..</vt:lpstr>
      <vt:lpstr>LJUDSKA UNIVERZA JESENICE SKOZI ČAS…..</vt:lpstr>
      <vt:lpstr>Diapozitiv 5</vt:lpstr>
      <vt:lpstr>LJUDSKA UNIVERZA JESENICE SKOZI ČAS…..</vt:lpstr>
      <vt:lpstr>LJUDSKA UNIVERZA JESENICE  DELUJE OD LETA 1959; USTANOVITELJ JE OBČINA JESENICE.</vt:lpstr>
      <vt:lpstr> Ljudska univerza Jesenice je neprofitni zavod za izobraževanje odraslih s 50-letno tradicijo, ki ga je leta 1959 ustanovila Občina Jesenice.  Naš glavni cilj je odraslim zagotoviti možnosti pridobivanja, nadgrajevanja in obnavljanja znanja. 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Poslanstvo  Ljudske univerze Jesenice je omogočiti odraslim prebivalcem Gorenjske kakovostno izobraževanje in vseživljenjsko učenje in jim pri tem nuditi vse potrebne informacije, svetovanje in podporo.  Z našo dejavnostjo skrbimo za zviševanje ravni  izobrazbe, spodbujamo razvoj znanj in spretnosti odraslih ter njihovo aktivno vključevanje v družbo.</vt:lpstr>
      <vt:lpstr>       Za podporo se zahvaljujemo Občini Jesenice, županu Tomažu Tomu Mencingerju in direktorici  Ljudske univerze Jesenice Maji Radinovič Hajdič.</vt:lpstr>
      <vt:lpstr> HVALA OBČINI JESENICE.                            SKUPAJ NAM JE USPELO.            SKUPAJ NAM USPEVA.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</dc:creator>
  <cp:lastModifiedBy>lea</cp:lastModifiedBy>
  <cp:revision>178</cp:revision>
  <dcterms:created xsi:type="dcterms:W3CDTF">2010-09-28T08:43:57Z</dcterms:created>
  <dcterms:modified xsi:type="dcterms:W3CDTF">2013-01-10T14:50:57Z</dcterms:modified>
</cp:coreProperties>
</file>